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9"/>
  </p:notesMasterIdLst>
  <p:sldIdLst>
    <p:sldId id="256" r:id="rId5"/>
    <p:sldId id="278" r:id="rId6"/>
    <p:sldId id="299" r:id="rId7"/>
    <p:sldId id="298" r:id="rId8"/>
    <p:sldId id="313" r:id="rId9"/>
    <p:sldId id="312" r:id="rId10"/>
    <p:sldId id="353" r:id="rId11"/>
    <p:sldId id="309" r:id="rId12"/>
    <p:sldId id="341" r:id="rId13"/>
    <p:sldId id="342" r:id="rId14"/>
    <p:sldId id="343" r:id="rId15"/>
    <p:sldId id="344" r:id="rId16"/>
    <p:sldId id="345" r:id="rId17"/>
    <p:sldId id="346" r:id="rId18"/>
    <p:sldId id="304" r:id="rId19"/>
    <p:sldId id="340" r:id="rId20"/>
    <p:sldId id="314" r:id="rId21"/>
    <p:sldId id="322" r:id="rId22"/>
    <p:sldId id="324" r:id="rId23"/>
    <p:sldId id="325" r:id="rId24"/>
    <p:sldId id="323" r:id="rId25"/>
    <p:sldId id="320" r:id="rId26"/>
    <p:sldId id="321" r:id="rId27"/>
    <p:sldId id="316" r:id="rId28"/>
    <p:sldId id="317" r:id="rId29"/>
    <p:sldId id="319" r:id="rId30"/>
    <p:sldId id="338" r:id="rId31"/>
    <p:sldId id="318" r:id="rId32"/>
    <p:sldId id="347" r:id="rId33"/>
    <p:sldId id="348" r:id="rId34"/>
    <p:sldId id="349" r:id="rId35"/>
    <p:sldId id="350" r:id="rId36"/>
    <p:sldId id="351" r:id="rId37"/>
    <p:sldId id="352" r:id="rId38"/>
    <p:sldId id="339" r:id="rId39"/>
    <p:sldId id="305" r:id="rId40"/>
    <p:sldId id="326" r:id="rId41"/>
    <p:sldId id="327" r:id="rId42"/>
    <p:sldId id="329" r:id="rId43"/>
    <p:sldId id="331" r:id="rId44"/>
    <p:sldId id="332" r:id="rId45"/>
    <p:sldId id="333" r:id="rId46"/>
    <p:sldId id="337" r:id="rId47"/>
    <p:sldId id="336" r:id="rId48"/>
    <p:sldId id="335" r:id="rId49"/>
    <p:sldId id="330" r:id="rId50"/>
    <p:sldId id="334" r:id="rId51"/>
    <p:sldId id="328" r:id="rId52"/>
    <p:sldId id="354" r:id="rId53"/>
    <p:sldId id="355" r:id="rId54"/>
    <p:sldId id="356" r:id="rId55"/>
    <p:sldId id="308" r:id="rId56"/>
    <p:sldId id="302" r:id="rId57"/>
    <p:sldId id="307" r:id="rId58"/>
  </p:sldIdLst>
  <p:sldSz cx="12192000" cy="6858000"/>
  <p:notesSz cx="6858000" cy="9144000"/>
  <p:embeddedFontLst>
    <p:embeddedFont>
      <p:font typeface="Arial Black" panose="020B0A04020102020204" pitchFamily="34" charset="0"/>
      <p:bold r:id="rId60"/>
    </p:embeddedFont>
    <p:embeddedFont>
      <p:font typeface="Arial Narrow" panose="020B0606020202030204" pitchFamily="34" charset="0"/>
      <p:regular r:id="rId61"/>
      <p:bold r:id="rId62"/>
      <p:italic r:id="rId63"/>
      <p:boldItalic r:id="rId64"/>
    </p:embeddedFont>
    <p:embeddedFont>
      <p:font typeface="Garamond" panose="02020404030301010803" pitchFamily="18" charset="0"/>
      <p:regular r:id="rId65"/>
      <p:bold r:id="rId66"/>
      <p: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gBLHFHSEZbiFNc2WnBIHhMnW/N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A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E1D99A-7B9E-42C0-A54B-D5013AC01651}">
  <a:tblStyle styleId="{74E1D99A-7B9E-42C0-A54B-D5013AC01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8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4.fntdata"/><Relationship Id="rId68" Type="http://customschemas.google.com/relationships/presentationmetadata" Target="metadata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50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432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3CAA0641-30BF-B00B-A4AB-89FA079E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DA2A1D93-C8EE-3E90-656C-300B78C1C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9BD1EA74-3694-838C-A737-932851D45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7417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0CD618EA-FA48-67BF-87C7-95D7FAC3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9B62CE60-9ECE-81CB-68B1-C0E00E076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A72E2E66-4CD4-F501-FD1E-8F072E3E8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327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231B0E2C-249E-77FD-17D8-04231DA7E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21EB922C-4E3F-BC71-B0F4-9242E2E4E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6718A264-FBB3-B3FE-4907-7DE5EE7A97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733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5B5B6335-BB46-F071-0F11-4E2F4582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96CBC37B-B0CF-FF80-7087-D00FA77B85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52B4C64B-A383-45E3-BB8A-E210F1601E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523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8FC6F8F3-6C3A-79BA-B7DC-CF260224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5AEB7A55-B8D6-0D9E-7913-00DE0D9DA8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D1982572-45DD-A89A-EB3D-14CF7E4E6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986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0ACCD44E-38E1-CC88-F7D2-6143E78B2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286A78FD-0C4B-22D0-507E-27E954A0D9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5743F036-CF32-DE71-1277-A7FEE412F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2500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E0EE51F5-205D-B09D-26C0-396611237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642B775C-E8A3-4EE9-39E2-E181B60DE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017F16CB-45D1-A62D-6371-FE52922941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697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47D01002-2999-320A-FA1F-2A7543AEA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2D5E3346-F55B-D2E4-F953-0637326CB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31BCD949-D723-CA1A-B69F-A633D4D6B9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638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532F7A89-E7C1-DE3F-0DB4-787D3314F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DCD3B4A2-06FD-D3FC-3AA3-6D37150631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973DA77E-919E-5626-B3DC-67F77B331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185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1961BACE-C3B6-A536-0DBF-C80463FAD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C41068E4-C884-44F5-043B-BEAF4E1DE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E9BC8DC2-61A2-AC49-9F5C-58FDE65490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26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006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58889564-B5E9-6B71-AC0C-0878290E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732FBCAC-1B0C-3BBD-D43A-22041C5849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72989D31-577D-73FC-749C-6C3C1AC6F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6285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E25B3F77-2E59-A723-5593-805812572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CE05AF78-4A48-AF82-9633-EC7AB5451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1EBB32CE-4025-4F9E-D681-BCB323F38D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230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2A29F150-004A-E201-B3F6-9A2CBD58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4B3EDD32-3AB8-4451-6C38-CA02F7230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D84D8272-1E53-ACE3-FFE6-FDBCE9C408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410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B93D2E21-F28F-E064-BC09-5BDB754E9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5F942BFC-03A9-3531-FAB1-36F3F7F7E7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615A961B-18C2-C192-6EF1-F291A4BE05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660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F4C187E6-A7BF-0BCB-E056-991388E5F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D683EB7E-8ED6-0565-A0A9-FCDA689C5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5F4A5872-E892-1542-594F-357A659E0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479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6E966603-29EF-9C99-643A-B9D9F7F60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CCC8A9E1-DA89-E9A6-4676-63519D4064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1418385B-D00E-1833-BDC8-C09C10EBB7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6459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837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79B46B44-2268-5A17-BEFD-10E21E82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2B97FE72-6C72-9400-0478-53EC5B865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1217C1E2-102A-DF7D-8C6D-7DFFFF559E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047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0154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367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0EFD46B3-DA86-98FE-5A93-961D6BBB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E97671B7-55AD-1D5E-66EE-F7998D14C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288E9456-A7AD-F717-D5A9-07063184C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19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DF98FC3C-25F8-D585-B7D6-E8788F017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8C23BF2E-636D-550A-D967-F91C39A4A5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0DBF84E0-A57E-EA12-7A6E-6981109EE9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132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2650015F-8F22-A31B-F609-A0259DC3C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2EB75BC1-4631-5271-5C98-92FBDDE87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7A541861-983F-9D00-2626-2DB80387B2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729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C8B78FE1-5015-ADA7-D0FD-503BB6D74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8F111676-320E-36F0-0CE1-C008E29017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A7214310-EAF2-2FFD-FDED-D73B35995B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8082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80EC86E6-8D65-02B6-69ED-3F9044B89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>
            <a:extLst>
              <a:ext uri="{FF2B5EF4-FFF2-40B4-BE49-F238E27FC236}">
                <a16:creationId xmlns:a16="http://schemas.microsoft.com/office/drawing/2014/main" id="{74862B01-AA33-E31D-4ECD-4C61BEC2A8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>
            <a:extLst>
              <a:ext uri="{FF2B5EF4-FFF2-40B4-BE49-F238E27FC236}">
                <a16:creationId xmlns:a16="http://schemas.microsoft.com/office/drawing/2014/main" id="{A96ABD4D-99FF-073F-8E85-3C0927CFAE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0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-3146" y="0"/>
            <a:ext cx="12192000" cy="20371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7"/>
          <p:cNvSpPr txBox="1"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sz="6000" b="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ubTitle" idx="1"/>
          </p:nvPr>
        </p:nvSpPr>
        <p:spPr>
          <a:xfrm>
            <a:off x="1559052" y="4674892"/>
            <a:ext cx="74644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7"/>
          <p:cNvSpPr/>
          <p:nvPr/>
        </p:nvSpPr>
        <p:spPr>
          <a:xfrm>
            <a:off x="-3146" y="6224026"/>
            <a:ext cx="12192000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7"/>
          <p:cNvSpPr txBox="1"/>
          <p:nvPr/>
        </p:nvSpPr>
        <p:spPr>
          <a:xfrm>
            <a:off x="1559052" y="5387949"/>
            <a:ext cx="6924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Electrical and Electronic Engineering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Bangladesh University of Engineering and Technology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1446213" y="158750"/>
            <a:ext cx="9272587" cy="6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ftr" idx="11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6" y="6337301"/>
            <a:ext cx="2608126" cy="50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/>
          <p:nvPr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0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ftr" idx="11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6" y="6337301"/>
            <a:ext cx="2608126" cy="50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329609" y="459714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ftr" idx="11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body" idx="1"/>
          </p:nvPr>
        </p:nvSpPr>
        <p:spPr>
          <a:xfrm>
            <a:off x="337789" y="1967023"/>
            <a:ext cx="5303520" cy="414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◦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2"/>
          </p:nvPr>
        </p:nvSpPr>
        <p:spPr>
          <a:xfrm>
            <a:off x="6096001" y="1967023"/>
            <a:ext cx="5780566" cy="414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◦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3"/>
          </p:nvPr>
        </p:nvSpPr>
        <p:spPr>
          <a:xfrm>
            <a:off x="337789" y="1304938"/>
            <a:ext cx="530352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body" idx="4"/>
          </p:nvPr>
        </p:nvSpPr>
        <p:spPr>
          <a:xfrm>
            <a:off x="6096001" y="1304938"/>
            <a:ext cx="575821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38" name="Google Shape;13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6" y="6337301"/>
            <a:ext cx="2608126" cy="50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/>
          <p:nvPr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329609" y="459714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ftr" idx="11"/>
          </p:nvPr>
        </p:nvSpPr>
        <p:spPr>
          <a:xfrm>
            <a:off x="6103088" y="1374032"/>
            <a:ext cx="5592726" cy="134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C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337788" y="1401370"/>
            <a:ext cx="5303520" cy="439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Char char="◦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6096000" y="2902688"/>
            <a:ext cx="5780566" cy="2892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Char char="◦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pic>
        <p:nvPicPr>
          <p:cNvPr id="36" name="Google Shape;3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6" y="6337301"/>
            <a:ext cx="2608126" cy="50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/>
          <p:nvPr/>
        </p:nvSpPr>
        <p:spPr>
          <a:xfrm>
            <a:off x="-3146" y="0"/>
            <a:ext cx="12192000" cy="20371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3"/>
          <p:cNvSpPr txBox="1"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sz="6000" b="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ubTitle" idx="1"/>
          </p:nvPr>
        </p:nvSpPr>
        <p:spPr>
          <a:xfrm>
            <a:off x="1559052" y="4674892"/>
            <a:ext cx="74644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23"/>
          <p:cNvSpPr/>
          <p:nvPr/>
        </p:nvSpPr>
        <p:spPr>
          <a:xfrm>
            <a:off x="-3146" y="6224026"/>
            <a:ext cx="12192000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3"/>
          <p:cNvSpPr txBox="1"/>
          <p:nvPr/>
        </p:nvSpPr>
        <p:spPr>
          <a:xfrm>
            <a:off x="1559052" y="5387949"/>
            <a:ext cx="6924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Electrical and Electronic Engineering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Bangladesh University of Engineering and Technology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2"/>
          </p:nvPr>
        </p:nvSpPr>
        <p:spPr>
          <a:xfrm>
            <a:off x="1446213" y="158750"/>
            <a:ext cx="9272587" cy="6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>
            <a:spLocks noGrp="1"/>
          </p:cNvSpPr>
          <p:nvPr>
            <p:ph type="title"/>
          </p:nvPr>
        </p:nvSpPr>
        <p:spPr>
          <a:xfrm>
            <a:off x="329609" y="459714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ftr" idx="11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ftr" idx="11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>
            <a:spLocks noGrp="1"/>
          </p:cNvSpPr>
          <p:nvPr>
            <p:ph type="title"/>
          </p:nvPr>
        </p:nvSpPr>
        <p:spPr>
          <a:xfrm>
            <a:off x="329609" y="459714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ftr" idx="11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1"/>
          </p:nvPr>
        </p:nvSpPr>
        <p:spPr>
          <a:xfrm>
            <a:off x="337789" y="1967023"/>
            <a:ext cx="5303520" cy="414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Char char="◦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body" idx="2"/>
          </p:nvPr>
        </p:nvSpPr>
        <p:spPr>
          <a:xfrm>
            <a:off x="6096001" y="1967023"/>
            <a:ext cx="5780566" cy="414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Char char="◦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3"/>
          </p:nvPr>
        </p:nvSpPr>
        <p:spPr>
          <a:xfrm>
            <a:off x="337789" y="1304938"/>
            <a:ext cx="530352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4"/>
          </p:nvPr>
        </p:nvSpPr>
        <p:spPr>
          <a:xfrm>
            <a:off x="6096001" y="1304938"/>
            <a:ext cx="575821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/>
          <p:nvPr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7"/>
          <p:cNvSpPr txBox="1">
            <a:spLocks noGrp="1"/>
          </p:cNvSpPr>
          <p:nvPr>
            <p:ph type="title"/>
          </p:nvPr>
        </p:nvSpPr>
        <p:spPr>
          <a:xfrm>
            <a:off x="329609" y="459714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7"/>
          <p:cNvSpPr txBox="1">
            <a:spLocks noGrp="1"/>
          </p:cNvSpPr>
          <p:nvPr>
            <p:ph type="body" idx="1"/>
          </p:nvPr>
        </p:nvSpPr>
        <p:spPr>
          <a:xfrm>
            <a:off x="329609" y="1493520"/>
            <a:ext cx="11546958" cy="45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3200"/>
              <a:buChar char="◦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◦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◦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◦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◦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ftr" idx="11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6" y="6337301"/>
            <a:ext cx="2608126" cy="50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>
            <a:spLocks noGrp="1"/>
          </p:cNvSpPr>
          <p:nvPr>
            <p:ph type="title"/>
          </p:nvPr>
        </p:nvSpPr>
        <p:spPr>
          <a:xfrm>
            <a:off x="329609" y="459714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ftr" idx="11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6" y="6337301"/>
            <a:ext cx="2608126" cy="50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/>
          <p:nvPr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>
            <a:spLocks noGrp="1"/>
          </p:cNvSpPr>
          <p:nvPr>
            <p:ph type="title"/>
          </p:nvPr>
        </p:nvSpPr>
        <p:spPr>
          <a:xfrm>
            <a:off x="329609" y="459714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ftr" idx="11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body" idx="1"/>
          </p:nvPr>
        </p:nvSpPr>
        <p:spPr>
          <a:xfrm>
            <a:off x="337788" y="1401370"/>
            <a:ext cx="5303520" cy="439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Char char="◦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body" idx="2"/>
          </p:nvPr>
        </p:nvSpPr>
        <p:spPr>
          <a:xfrm>
            <a:off x="6096000" y="1401370"/>
            <a:ext cx="5780566" cy="439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Char char="◦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pic>
        <p:nvPicPr>
          <p:cNvPr id="121" name="Google Shape;121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6" y="6337301"/>
            <a:ext cx="2608126" cy="50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329609" y="459714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329609" y="1493520"/>
            <a:ext cx="11546958" cy="45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016" y="6337301"/>
            <a:ext cx="2608126" cy="5036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procus.com/basics-of-uart-communication-block-diagram-application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lectronoobs.com/eng_circuitos_tut26_code1.php" TargetMode="External"/><Relationship Id="rId4" Type="http://schemas.openxmlformats.org/officeDocument/2006/relationships/hyperlink" Target="https://nandland.com/uart-serial-port-module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aplayground.com/x/mHV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aplayground.com/x/UYM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1729189" y="2009852"/>
            <a:ext cx="8733619" cy="88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Arial Black"/>
              <a:buNone/>
            </a:pPr>
            <a:r>
              <a:rPr lang="en-US" sz="2800" b="1" dirty="0">
                <a:solidFill>
                  <a:srgbClr val="0C0C0C"/>
                </a:solidFill>
                <a:latin typeface="Times New Roman" panose="02020603050405020304" pitchFamily="18" charset="0"/>
                <a:ea typeface="Arial Black"/>
                <a:cs typeface="Times New Roman" panose="02020603050405020304" pitchFamily="18" charset="0"/>
                <a:sym typeface="Arial Black"/>
              </a:rPr>
              <a:t>UART Design Using Verilog for FPGA Implementation</a:t>
            </a:r>
            <a:endParaRPr sz="2800" b="1" cap="none" dirty="0">
              <a:solidFill>
                <a:srgbClr val="0C0C0C"/>
              </a:solidFill>
              <a:latin typeface="Times New Roman" panose="02020603050405020304" pitchFamily="18" charset="0"/>
              <a:ea typeface="Arial Black"/>
              <a:cs typeface="Times New Roman" panose="02020603050405020304" pitchFamily="18" charset="0"/>
              <a:sym typeface="Arial Black"/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440803" y="2820823"/>
            <a:ext cx="5422642" cy="257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Group 05</a:t>
            </a:r>
            <a:endParaRPr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Ilias Ahmad (2006068)</a:t>
            </a:r>
          </a:p>
          <a:p>
            <a:pPr marL="0" indent="0">
              <a:lnSpc>
                <a:spcPct val="120000"/>
              </a:lnSpc>
            </a:pPr>
            <a:r>
              <a:rPr lang="en-US" sz="1600" b="1" i="0" dirty="0" err="1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Puspita</a:t>
            </a:r>
            <a:r>
              <a:rPr lang="en-US" sz="1600" b="1" i="0" dirty="0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Mobarak</a:t>
            </a:r>
            <a:r>
              <a:rPr lang="en-US" sz="1600" b="1" i="0" dirty="0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(2006087)</a:t>
            </a:r>
          </a:p>
          <a:p>
            <a:pPr marL="0" indent="0">
              <a:lnSpc>
                <a:spcPct val="120000"/>
              </a:lnSpc>
            </a:pPr>
            <a:r>
              <a:rPr lang="en-US" sz="1600" b="1" i="0" dirty="0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Md. Al Amin (2006088)</a:t>
            </a:r>
          </a:p>
          <a:p>
            <a:pPr marL="0" indent="0">
              <a:lnSpc>
                <a:spcPct val="120000"/>
              </a:lnSpc>
            </a:pPr>
            <a:r>
              <a:rPr lang="en-US" sz="1600" b="1" i="0" dirty="0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Mohammad Al </a:t>
            </a:r>
            <a:r>
              <a:rPr lang="en-US" sz="1600" b="1" i="0" dirty="0" err="1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Hosan</a:t>
            </a:r>
            <a:r>
              <a:rPr lang="en-US" sz="1600" b="1" i="0" dirty="0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(2006090)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Archishman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Saha (2006093)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1"/>
          <p:cNvSpPr txBox="1">
            <a:spLocks noGrp="1"/>
          </p:cNvSpPr>
          <p:nvPr>
            <p:ph type="dt" idx="10"/>
          </p:nvPr>
        </p:nvSpPr>
        <p:spPr>
          <a:xfrm>
            <a:off x="3039440" y="6358750"/>
            <a:ext cx="2373280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Mr. John Doe</a:t>
            </a:r>
            <a:endParaRPr dirty="0"/>
          </a:p>
        </p:txBody>
      </p:sp>
      <p:sp>
        <p:nvSpPr>
          <p:cNvPr id="147" name="Google Shape;147;p1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48" name="Google Shape;148;p1"/>
          <p:cNvSpPr txBox="1"/>
          <p:nvPr/>
        </p:nvSpPr>
        <p:spPr>
          <a:xfrm>
            <a:off x="684207" y="916904"/>
            <a:ext cx="11100211" cy="53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cap="small" dirty="0">
                <a:solidFill>
                  <a:schemeClr val="lt1"/>
                </a:solidFill>
              </a:rPr>
              <a:t>Final Project Presentation </a:t>
            </a:r>
            <a:r>
              <a:rPr lang="en-US" sz="3600" cap="small" dirty="0" err="1">
                <a:solidFill>
                  <a:schemeClr val="lt1"/>
                </a:solidFill>
              </a:rPr>
              <a:t>eee</a:t>
            </a:r>
            <a:r>
              <a:rPr lang="en-US" sz="3600" cap="small" dirty="0">
                <a:solidFill>
                  <a:schemeClr val="lt1"/>
                </a:solidFill>
              </a:rPr>
              <a:t> 304_B1</a:t>
            </a:r>
            <a:endParaRPr dirty="0"/>
          </a:p>
        </p:txBody>
      </p:sp>
      <p:sp>
        <p:nvSpPr>
          <p:cNvPr id="149" name="Google Shape;149;p1"/>
          <p:cNvSpPr txBox="1"/>
          <p:nvPr/>
        </p:nvSpPr>
        <p:spPr>
          <a:xfrm>
            <a:off x="6361776" y="2735514"/>
            <a:ext cx="5422642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Instructors:</a:t>
            </a:r>
          </a:p>
          <a:p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i="0" dirty="0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Nafis Sadik</a:t>
            </a:r>
            <a:endParaRPr lang="en-US" sz="16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Lecturer, Dept of EEE</a:t>
            </a:r>
          </a:p>
          <a:p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BUET</a:t>
            </a:r>
          </a:p>
          <a:p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H.M. </a:t>
            </a:r>
            <a:r>
              <a:rPr lang="en-US" sz="20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Tahmeed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-Islam</a:t>
            </a:r>
            <a:endParaRPr lang="en-US" sz="16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Lecturer(PT), Dept of EEE</a:t>
            </a:r>
          </a:p>
          <a:p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BUET</a:t>
            </a:r>
            <a:endParaRPr lang="en-US" sz="1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0" name="Google Shape;150;p1"/>
          <p:cNvSpPr txBox="1"/>
          <p:nvPr/>
        </p:nvSpPr>
        <p:spPr>
          <a:xfrm>
            <a:off x="2456329" y="1540735"/>
            <a:ext cx="7279341" cy="46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Date: 03/12/2024</a:t>
            </a:r>
            <a:endParaRPr dirty="0"/>
          </a:p>
        </p:txBody>
      </p:sp>
      <p:sp>
        <p:nvSpPr>
          <p:cNvPr id="151" name="Google Shape;151;p1"/>
          <p:cNvSpPr txBox="1"/>
          <p:nvPr/>
        </p:nvSpPr>
        <p:spPr>
          <a:xfrm>
            <a:off x="-539342" y="56219"/>
            <a:ext cx="13270684" cy="83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cap="smal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Bangladesh University of Engineering and Technology</a:t>
            </a:r>
            <a:endParaRPr/>
          </a:p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cap="smal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Electrical and Electronic Engineering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DD67C7F7-9BD4-E375-F345-00F85503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F4197188-5243-5A0F-99CE-2353179EBA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C6CE6125-A06E-FCE8-E4A9-AA55B799D2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Transmitter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7C8F0B5D-5E92-AE31-CC17-3A9D3EB7D5BC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F0E941-7F8C-1437-78E9-5A61C05F887C}"/>
              </a:ext>
            </a:extLst>
          </p:cNvPr>
          <p:cNvSpPr txBox="1">
            <a:spLocks/>
          </p:cNvSpPr>
          <p:nvPr/>
        </p:nvSpPr>
        <p:spPr>
          <a:xfrm>
            <a:off x="436880" y="997202"/>
            <a:ext cx="11407332" cy="486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03FE6-E385-06DD-DB58-499EA36EB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12" y="1148080"/>
            <a:ext cx="6080231" cy="471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FC808-E307-66B6-648E-CBBA820D25C9}"/>
              </a:ext>
            </a:extLst>
          </p:cNvPr>
          <p:cNvSpPr txBox="1"/>
          <p:nvPr/>
        </p:nvSpPr>
        <p:spPr>
          <a:xfrm>
            <a:off x="775671" y="1148080"/>
            <a:ext cx="2828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Start Bit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373571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F376723A-BC59-B8F6-447F-DC8077330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B6F370B0-BF36-BBA4-723C-DC4B5CFA77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048D599C-B5CE-A5F9-E6FF-CF24982380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Transmitter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0FCE52CD-1BA6-E6F0-5AB3-43DADC36A72F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806DD3F-2829-66FC-6BCC-CEF668FD0817}"/>
              </a:ext>
            </a:extLst>
          </p:cNvPr>
          <p:cNvSpPr txBox="1">
            <a:spLocks/>
          </p:cNvSpPr>
          <p:nvPr/>
        </p:nvSpPr>
        <p:spPr>
          <a:xfrm>
            <a:off x="436880" y="997202"/>
            <a:ext cx="11407332" cy="486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39476-9891-571A-0FB9-A84C129AD1C4}"/>
              </a:ext>
            </a:extLst>
          </p:cNvPr>
          <p:cNvSpPr txBox="1"/>
          <p:nvPr/>
        </p:nvSpPr>
        <p:spPr>
          <a:xfrm>
            <a:off x="775671" y="1148080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Data Bits</a:t>
            </a: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9BA17-9375-C5A4-9CF6-CB42719A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12" y="1148080"/>
            <a:ext cx="7162800" cy="4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8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72D18193-71B5-35F9-F7B1-6288EF561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58660F27-8063-6A00-227C-45CDD3E186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877817EB-550A-35FA-CDEA-2FE9C10609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Transmitter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D45B911C-0CFA-32C7-2ADF-23406F8C8C8B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732D0E-937D-D9D8-30EF-882D79CA0B6C}"/>
              </a:ext>
            </a:extLst>
          </p:cNvPr>
          <p:cNvSpPr txBox="1">
            <a:spLocks/>
          </p:cNvSpPr>
          <p:nvPr/>
        </p:nvSpPr>
        <p:spPr>
          <a:xfrm>
            <a:off x="436880" y="997202"/>
            <a:ext cx="11407332" cy="486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3971B-10C6-FB82-2009-7EAFF821EC26}"/>
              </a:ext>
            </a:extLst>
          </p:cNvPr>
          <p:cNvSpPr txBox="1"/>
          <p:nvPr/>
        </p:nvSpPr>
        <p:spPr>
          <a:xfrm>
            <a:off x="775671" y="1148080"/>
            <a:ext cx="3010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Parity Bit</a:t>
            </a:r>
            <a:endParaRPr lang="en-SG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8F536-5D9A-5662-0B91-CD507132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995" y="1148080"/>
            <a:ext cx="7477125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8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4EE6489E-9E6F-194B-78D3-BC86262E2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D44E7059-84FD-17C4-3E3B-C74B5861AC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1A174D47-8E04-5F20-D943-4B1FB652D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Transmitter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207A2B39-1D20-BEE6-C2D4-2E90B6BAE471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34D8935-6AD6-157D-EE90-C1A36EC5FF54}"/>
              </a:ext>
            </a:extLst>
          </p:cNvPr>
          <p:cNvSpPr txBox="1">
            <a:spLocks/>
          </p:cNvSpPr>
          <p:nvPr/>
        </p:nvSpPr>
        <p:spPr>
          <a:xfrm>
            <a:off x="436880" y="997202"/>
            <a:ext cx="11407332" cy="486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23C67-A0FA-093E-A13C-434248D03682}"/>
              </a:ext>
            </a:extLst>
          </p:cNvPr>
          <p:cNvSpPr txBox="1"/>
          <p:nvPr/>
        </p:nvSpPr>
        <p:spPr>
          <a:xfrm>
            <a:off x="775671" y="1148080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Stop Bit</a:t>
            </a: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3A22A-D38A-8E2C-624F-8F8E4EC5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754" y="1148080"/>
            <a:ext cx="7267575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1D736FDE-AE80-EC91-D76C-C2F63F74A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8145BB6E-84B6-4D81-D8A8-0C20BD737C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56E5516D-61FC-6B36-B630-E32C176184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Transmitter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763F38C3-9ED8-F230-5AA0-CF79D188C5F9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F29228B-0054-17BA-6CF4-859A54D5A2DD}"/>
              </a:ext>
            </a:extLst>
          </p:cNvPr>
          <p:cNvSpPr txBox="1">
            <a:spLocks/>
          </p:cNvSpPr>
          <p:nvPr/>
        </p:nvSpPr>
        <p:spPr>
          <a:xfrm>
            <a:off x="436880" y="997202"/>
            <a:ext cx="11407332" cy="486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1606F-567D-4346-FBC2-3843C4C5FA77}"/>
              </a:ext>
            </a:extLst>
          </p:cNvPr>
          <p:cNvSpPr txBox="1"/>
          <p:nvPr/>
        </p:nvSpPr>
        <p:spPr>
          <a:xfrm>
            <a:off x="775671" y="114808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Cleanup</a:t>
            </a:r>
            <a:endParaRPr lang="en-SG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AB5C1-9B07-563A-6470-1CA15D129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7" y="1148080"/>
            <a:ext cx="4604703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6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8ED16431-924E-1846-EFF9-F9BDEE1F1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8F60B003-C3C5-F2FB-A795-6996371675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E2594C5A-D366-349A-A4C8-6810DF32EE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Timing Diagram - Transmitter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7E3C0B26-3630-25B4-2087-BAD9C46A1DAD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76B1EFB-3A2F-1934-C0A6-B663AEC9CAA7}"/>
              </a:ext>
            </a:extLst>
          </p:cNvPr>
          <p:cNvSpPr txBox="1">
            <a:spLocks/>
          </p:cNvSpPr>
          <p:nvPr/>
        </p:nvSpPr>
        <p:spPr>
          <a:xfrm>
            <a:off x="933964" y="1338300"/>
            <a:ext cx="10828968" cy="44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A9FC9-BCA7-36DC-8FE7-9310582B2228}"/>
              </a:ext>
            </a:extLst>
          </p:cNvPr>
          <p:cNvSpPr txBox="1"/>
          <p:nvPr/>
        </p:nvSpPr>
        <p:spPr>
          <a:xfrm>
            <a:off x="595566" y="1328700"/>
            <a:ext cx="27366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Sequence:</a:t>
            </a:r>
          </a:p>
          <a:p>
            <a:r>
              <a:rPr lang="en-US" sz="3200" dirty="0"/>
              <a:t>10101101</a:t>
            </a:r>
            <a:endParaRPr lang="en-SG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6DA2AA-A970-0865-7AB6-17552777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60" y="1328700"/>
            <a:ext cx="6371076" cy="46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21EF0AB4-E225-2CDC-6736-DC72E7686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59F46460-9877-FD66-B61A-F8A1A3C75F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EFA05ED5-E100-5342-4818-17C9511EFB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Pin Planner - Transmitter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660AE403-2697-367E-7167-D862893EAFDB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D7E0720-6070-2171-492E-93229F985D2C}"/>
              </a:ext>
            </a:extLst>
          </p:cNvPr>
          <p:cNvSpPr txBox="1">
            <a:spLocks/>
          </p:cNvSpPr>
          <p:nvPr/>
        </p:nvSpPr>
        <p:spPr>
          <a:xfrm>
            <a:off x="933964" y="1338300"/>
            <a:ext cx="10828968" cy="44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3F8DB-4C8C-416D-A729-4EFF8D98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321" y="1092820"/>
            <a:ext cx="6329362" cy="467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2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3B7F-24E3-AAA6-C69B-02BB1BC6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329232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E793A-D7D3-0FCC-6403-991D5F2D0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3C6F9-0980-FF1F-D722-9548D38E54C8}"/>
              </a:ext>
            </a:extLst>
          </p:cNvPr>
          <p:cNvSpPr txBox="1"/>
          <p:nvPr/>
        </p:nvSpPr>
        <p:spPr>
          <a:xfrm>
            <a:off x="604936" y="1058238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Idle (1)</a:t>
            </a:r>
            <a:endParaRPr lang="en-SG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FA566-B2D5-E6DD-53E1-67F62A37C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92" r="-991" b="2903"/>
          <a:stretch/>
        </p:blipFill>
        <p:spPr>
          <a:xfrm>
            <a:off x="3587051" y="1058238"/>
            <a:ext cx="7065196" cy="47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48E5B-9463-0B3C-2279-6C51EFAC8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389-750D-D870-CFF0-5C172280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254231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B4EC10-C165-CE1A-04BD-D9ED495247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743C7-EA0D-1570-EAE8-F086D2CC7C09}"/>
              </a:ext>
            </a:extLst>
          </p:cNvPr>
          <p:cNvSpPr txBox="1"/>
          <p:nvPr/>
        </p:nvSpPr>
        <p:spPr>
          <a:xfrm>
            <a:off x="589052" y="1079719"/>
            <a:ext cx="30764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Start (0)</a:t>
            </a:r>
          </a:p>
          <a:p>
            <a:r>
              <a:rPr lang="en-US" sz="3200" dirty="0"/>
              <a:t>Send 10101101</a:t>
            </a: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2F7F6-F257-A184-FDA8-C82B26ED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02" r="2029"/>
          <a:stretch/>
        </p:blipFill>
        <p:spPr>
          <a:xfrm>
            <a:off x="3849315" y="1079719"/>
            <a:ext cx="7195930" cy="473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5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09C1-85D9-7778-BB17-B8B694A8A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4A0B-E6A3-EC86-6767-8F9B0248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254231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5A057-0FED-A7AD-4E3E-000D3C3439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0FE4F-0265-F591-FA7F-A21101E6C2ED}"/>
              </a:ext>
            </a:extLst>
          </p:cNvPr>
          <p:cNvSpPr txBox="1"/>
          <p:nvPr/>
        </p:nvSpPr>
        <p:spPr>
          <a:xfrm>
            <a:off x="668565" y="1052225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1 (1)</a:t>
            </a: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23E0E-5BA1-BF19-BD74-11B428898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86" t="609" r="2174" b="-609"/>
          <a:stretch/>
        </p:blipFill>
        <p:spPr>
          <a:xfrm>
            <a:off x="3458707" y="1052225"/>
            <a:ext cx="6940826" cy="48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6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3" name="Google Shape;310;p8"/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Overview</a:t>
            </a:r>
            <a:endParaRPr sz="4800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4294967295"/>
          </p:nvPr>
        </p:nvSpPr>
        <p:spPr>
          <a:xfrm>
            <a:off x="933964" y="977257"/>
            <a:ext cx="10828968" cy="476314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cs typeface="Arial" panose="020B0604020202020204" pitchFamily="34" charset="0"/>
              </a:rPr>
              <a:t>Objective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cs typeface="Arial" panose="020B0604020202020204" pitchFamily="34" charset="0"/>
              </a:rPr>
              <a:t>State Diagram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cs typeface="Arial" panose="020B0604020202020204" pitchFamily="34" charset="0"/>
              </a:rPr>
              <a:t>Simulation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cs typeface="Arial" panose="020B0604020202020204" pitchFamily="34" charset="0"/>
              </a:rPr>
              <a:t>Timing Diagram and Pin Planner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cs typeface="Arial" panose="020B0604020202020204" pitchFamily="34" charset="0"/>
              </a:rPr>
              <a:t>Hardware Demonstration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cs typeface="Arial" panose="020B0604020202020204" pitchFamily="34" charset="0"/>
              </a:rPr>
              <a:t>Testbench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cs typeface="Arial" panose="020B0604020202020204" pitchFamily="34" charset="0"/>
              </a:rPr>
              <a:t>Credits and References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E9369D1D-EEA2-23C1-4A09-7BC11AD76C04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66C28-F5F2-22AC-C08A-C553CA7B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F2BB-6F88-C5FD-42C5-83851425A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254231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C94DE-2EE0-33C2-DCA6-D158FDCDF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A8BC0-323E-1140-68B8-8C7552E710BB}"/>
              </a:ext>
            </a:extLst>
          </p:cNvPr>
          <p:cNvSpPr txBox="1"/>
          <p:nvPr/>
        </p:nvSpPr>
        <p:spPr>
          <a:xfrm>
            <a:off x="589052" y="1045626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2 (0)</a:t>
            </a: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79F47-BA40-B93D-708B-D99A75F4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23"/>
          <a:stretch/>
        </p:blipFill>
        <p:spPr>
          <a:xfrm>
            <a:off x="2904078" y="1045626"/>
            <a:ext cx="7542083" cy="49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1901-CCB8-FA5B-470E-98CBE077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2FC8-F6B4-B8B6-EE64-223B70EA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254231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EB9C4-74F3-45E4-94FC-759FB0EDB0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B1F97-23EB-780A-AE29-D790C0BD5305}"/>
              </a:ext>
            </a:extLst>
          </p:cNvPr>
          <p:cNvSpPr txBox="1"/>
          <p:nvPr/>
        </p:nvSpPr>
        <p:spPr>
          <a:xfrm>
            <a:off x="863372" y="98323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3 (1)</a:t>
            </a: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85399-CB57-A05F-5056-D721181E83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1" t="3707" r="6377"/>
          <a:stretch/>
        </p:blipFill>
        <p:spPr>
          <a:xfrm>
            <a:off x="3274145" y="983237"/>
            <a:ext cx="7167710" cy="492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ADB97-7CA4-B4CE-6E70-5CD4C8D75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57B9-2C29-E0A3-B3BB-0571EFE60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254231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0A102B-4F55-2CA3-B094-701F1F8B4C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478CA-55C0-832F-EA9F-30D91CA79502}"/>
              </a:ext>
            </a:extLst>
          </p:cNvPr>
          <p:cNvSpPr txBox="1"/>
          <p:nvPr/>
        </p:nvSpPr>
        <p:spPr>
          <a:xfrm>
            <a:off x="893852" y="1202076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4 (1)</a:t>
            </a: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72822-0845-A2D8-D9A3-A7482285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93" r="4637"/>
          <a:stretch/>
        </p:blipFill>
        <p:spPr>
          <a:xfrm>
            <a:off x="3686865" y="1202076"/>
            <a:ext cx="6443870" cy="48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1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06C63-0CF0-469E-6444-1F0EEEBC3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163D-7A45-10AC-CFCD-2D9B222F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254231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624D2-2257-6534-6356-2DA03EA29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0CA4-17BC-8F10-08F5-5B385060F512}"/>
              </a:ext>
            </a:extLst>
          </p:cNvPr>
          <p:cNvSpPr txBox="1"/>
          <p:nvPr/>
        </p:nvSpPr>
        <p:spPr>
          <a:xfrm>
            <a:off x="761330" y="98323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5 (0)</a:t>
            </a: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022B1-524E-0F16-EDCF-6CA69F62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0"/>
          <a:stretch/>
        </p:blipFill>
        <p:spPr>
          <a:xfrm>
            <a:off x="3400066" y="983237"/>
            <a:ext cx="6997148" cy="50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6142F-9A16-3F67-33C3-B34688B7B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DEE9-00F2-FF5B-F353-A5C5AA31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254231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14614-7DC5-C2CC-7372-D3E5BAD1BA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6A918-E1E5-5FFF-BB57-E3B4FA6AF3D1}"/>
              </a:ext>
            </a:extLst>
          </p:cNvPr>
          <p:cNvSpPr txBox="1"/>
          <p:nvPr/>
        </p:nvSpPr>
        <p:spPr>
          <a:xfrm>
            <a:off x="628809" y="1019122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6 (1)</a:t>
            </a: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6D7E1-00B5-2C23-EE62-75EF3C7D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26"/>
          <a:stretch/>
        </p:blipFill>
        <p:spPr>
          <a:xfrm>
            <a:off x="3209676" y="1019122"/>
            <a:ext cx="7235688" cy="494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1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B6A92-D835-86FE-2DD4-CDA6C9D45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0EC8-54DE-D495-1C7D-7429F1508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254231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2A8048-7683-DA1C-A938-77AACC86E6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0D21C-8684-36B7-54AA-EA4B8ADD491D}"/>
              </a:ext>
            </a:extLst>
          </p:cNvPr>
          <p:cNvSpPr txBox="1"/>
          <p:nvPr/>
        </p:nvSpPr>
        <p:spPr>
          <a:xfrm>
            <a:off x="681818" y="983237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7 (0) </a:t>
            </a: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DB6F7-3264-813A-F092-4D278D04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32"/>
          <a:stretch/>
        </p:blipFill>
        <p:spPr>
          <a:xfrm>
            <a:off x="3347443" y="1016166"/>
            <a:ext cx="7061753" cy="48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9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CDED-73AF-21E3-14EE-DE8E43AE3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4982-7923-8D72-2211-746719BE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254231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CF970-0112-386D-B1CC-11EC7C27EF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8D928-7F6E-9050-CD68-1651AE18220B}"/>
              </a:ext>
            </a:extLst>
          </p:cNvPr>
          <p:cNvSpPr txBox="1"/>
          <p:nvPr/>
        </p:nvSpPr>
        <p:spPr>
          <a:xfrm>
            <a:off x="322521" y="983237"/>
            <a:ext cx="3669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8 (1)</a:t>
            </a:r>
            <a:endParaRPr lang="en-SG" sz="3200" dirty="0"/>
          </a:p>
          <a:p>
            <a:r>
              <a:rPr lang="en-SG" sz="3200" dirty="0"/>
              <a:t>Sent Bit: 10101101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2E5D5-C04A-2309-77DE-CF4BA696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7" t="3707" r="4348"/>
          <a:stretch/>
        </p:blipFill>
        <p:spPr>
          <a:xfrm>
            <a:off x="4267200" y="983237"/>
            <a:ext cx="7315200" cy="50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2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F498F-05B1-5929-37AF-FEEA6E862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5952-A95E-E792-5AF7-DC8FEA5C3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254231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8A231-7C0D-B54F-1F95-84D931CF2B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5E56E-98F7-61C7-5276-759A3F2EDAB4}"/>
              </a:ext>
            </a:extLst>
          </p:cNvPr>
          <p:cNvSpPr txBox="1"/>
          <p:nvPr/>
        </p:nvSpPr>
        <p:spPr>
          <a:xfrm>
            <a:off x="488665" y="983237"/>
            <a:ext cx="2440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Parity Bit (1)</a:t>
            </a:r>
            <a:endParaRPr lang="en-SG" sz="3200" dirty="0"/>
          </a:p>
          <a:p>
            <a:r>
              <a:rPr lang="en-SG" sz="3200" dirty="0"/>
              <a:t>Odd Parity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E7858-748A-347D-B425-583E80F1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7" t="3707" r="4348"/>
          <a:stretch/>
        </p:blipFill>
        <p:spPr>
          <a:xfrm>
            <a:off x="4111212" y="983237"/>
            <a:ext cx="7315200" cy="50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89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EEBD8-8732-33C1-5C79-F88BCDC9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9DA8-1952-2489-F331-0978248B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1" y="254231"/>
            <a:ext cx="11546958" cy="729006"/>
          </a:xfrm>
        </p:spPr>
        <p:txBody>
          <a:bodyPr/>
          <a:lstStyle/>
          <a:p>
            <a:r>
              <a:rPr lang="en-US" dirty="0"/>
              <a:t>Transmitter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C41DE-2ABF-993C-0C61-5F9C77222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403E3-CB03-7E77-49B7-775AEAB70A05}"/>
              </a:ext>
            </a:extLst>
          </p:cNvPr>
          <p:cNvSpPr txBox="1"/>
          <p:nvPr/>
        </p:nvSpPr>
        <p:spPr>
          <a:xfrm>
            <a:off x="615556" y="983237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Stop Bit (1)</a:t>
            </a: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E05F7-65A3-BDB5-17D6-D0BBA44901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98"/>
          <a:stretch/>
        </p:blipFill>
        <p:spPr>
          <a:xfrm>
            <a:off x="3281388" y="1057849"/>
            <a:ext cx="7038522" cy="491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7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CF1280E9-E3E9-B733-BF7B-C978FB2D5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B89AB74D-AD8C-65B1-F5A4-C9949C3723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8791D9EE-9C18-ECF3-5C76-DE3C0191B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Receiver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36E5A3FA-0CC9-165C-ECB6-A1D91712FE95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404493-1789-1D48-4529-BF3190ED6933}"/>
              </a:ext>
            </a:extLst>
          </p:cNvPr>
          <p:cNvSpPr txBox="1">
            <a:spLocks/>
          </p:cNvSpPr>
          <p:nvPr/>
        </p:nvSpPr>
        <p:spPr>
          <a:xfrm>
            <a:off x="436880" y="977258"/>
            <a:ext cx="11407332" cy="488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D3E3A-515E-5CEA-0F7D-AC54B3B8D031}"/>
              </a:ext>
            </a:extLst>
          </p:cNvPr>
          <p:cNvSpPr txBox="1"/>
          <p:nvPr/>
        </p:nvSpPr>
        <p:spPr>
          <a:xfrm>
            <a:off x="775671" y="123952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Idle</a:t>
            </a:r>
            <a:endParaRPr lang="en-SG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09FE3-C2C0-3F2A-DAC5-C9297571A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765" y="1239520"/>
            <a:ext cx="5984876" cy="381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E9369D1D-EEA2-23C1-4A09-7BC11AD76C04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A480AF-CFA0-16D3-5B51-C81860AA2388}"/>
              </a:ext>
            </a:extLst>
          </p:cNvPr>
          <p:cNvSpPr/>
          <p:nvPr/>
        </p:nvSpPr>
        <p:spPr>
          <a:xfrm>
            <a:off x="4693920" y="498029"/>
            <a:ext cx="2804160" cy="172163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Objective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E4557E-8A91-110F-FAC8-6766BEE8B86F}"/>
              </a:ext>
            </a:extLst>
          </p:cNvPr>
          <p:cNvCxnSpPr>
            <a:cxnSpLocks/>
          </p:cNvCxnSpPr>
          <p:nvPr/>
        </p:nvCxnSpPr>
        <p:spPr>
          <a:xfrm flipH="1">
            <a:off x="2581874" y="1889320"/>
            <a:ext cx="2365906" cy="144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BE007-338E-938B-1717-7F0CE0C6BC3D}"/>
              </a:ext>
            </a:extLst>
          </p:cNvPr>
          <p:cNvSpPr/>
          <p:nvPr/>
        </p:nvSpPr>
        <p:spPr>
          <a:xfrm>
            <a:off x="618639" y="3418539"/>
            <a:ext cx="3068320" cy="16108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Development of Verilog modules for UART Transmitter and Receiver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F92D1-EC13-CC6E-A9AB-410A68CACFDB}"/>
              </a:ext>
            </a:extLst>
          </p:cNvPr>
          <p:cNvCxnSpPr>
            <a:cxnSpLocks/>
          </p:cNvCxnSpPr>
          <p:nvPr/>
        </p:nvCxnSpPr>
        <p:spPr>
          <a:xfrm flipH="1">
            <a:off x="5933867" y="2277842"/>
            <a:ext cx="140012" cy="1356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5A563A-BAE2-B73E-A745-304A88A0887A}"/>
              </a:ext>
            </a:extLst>
          </p:cNvPr>
          <p:cNvCxnSpPr>
            <a:cxnSpLocks/>
          </p:cNvCxnSpPr>
          <p:nvPr/>
        </p:nvCxnSpPr>
        <p:spPr>
          <a:xfrm>
            <a:off x="7199978" y="1962576"/>
            <a:ext cx="2410148" cy="132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C50998B-7E73-1BC7-FEA7-2E24AC0BBE12}"/>
              </a:ext>
            </a:extLst>
          </p:cNvPr>
          <p:cNvSpPr/>
          <p:nvPr/>
        </p:nvSpPr>
        <p:spPr>
          <a:xfrm>
            <a:off x="8817773" y="3418539"/>
            <a:ext cx="2804160" cy="16108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Hardware implementation of modules using FPGA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199E58-5B37-DB0D-CF10-D9C950AD6AC8}"/>
              </a:ext>
            </a:extLst>
          </p:cNvPr>
          <p:cNvSpPr/>
          <p:nvPr/>
        </p:nvSpPr>
        <p:spPr>
          <a:xfrm>
            <a:off x="4318056" y="3692876"/>
            <a:ext cx="3415876" cy="186817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Evaluation of the functionality of modules using timing diagram and testbench</a:t>
            </a:r>
          </a:p>
        </p:txBody>
      </p:sp>
    </p:spTree>
    <p:extLst>
      <p:ext uri="{BB962C8B-B14F-4D97-AF65-F5344CB8AC3E}">
        <p14:creationId xmlns:p14="http://schemas.microsoft.com/office/powerpoint/2010/main" val="298347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18760278-C1BB-8049-8674-A95843D3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A107BE57-CEAC-9C9B-770E-A25596CCAB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914F737C-C18F-EC96-A85E-DA091EFB8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Receiver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9B2142BA-54D7-0A9B-9EF7-81DF036C684B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DD75633-3555-9AD9-F0A7-D03707EB374D}"/>
              </a:ext>
            </a:extLst>
          </p:cNvPr>
          <p:cNvSpPr txBox="1">
            <a:spLocks/>
          </p:cNvSpPr>
          <p:nvPr/>
        </p:nvSpPr>
        <p:spPr>
          <a:xfrm>
            <a:off x="436880" y="977258"/>
            <a:ext cx="11407332" cy="488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BCA3D-E9AE-1A91-DF37-EF909AC65BC7}"/>
              </a:ext>
            </a:extLst>
          </p:cNvPr>
          <p:cNvSpPr txBox="1"/>
          <p:nvPr/>
        </p:nvSpPr>
        <p:spPr>
          <a:xfrm>
            <a:off x="775671" y="1239520"/>
            <a:ext cx="2828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Start Bit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22704-0A04-4914-BE45-652D750F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934" y="1239520"/>
            <a:ext cx="65540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2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87B5A735-2833-0148-078D-DC8B88A8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7BBFE21A-1BB5-90A1-7D5D-6D3551C98F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3418C874-9C7A-7797-09D1-190E1601D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Receiver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6F570277-C6D1-EF4E-DDF5-390302FE5E37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C39E427-A404-DA0A-30CA-13881B3DB6D4}"/>
              </a:ext>
            </a:extLst>
          </p:cNvPr>
          <p:cNvSpPr txBox="1">
            <a:spLocks/>
          </p:cNvSpPr>
          <p:nvPr/>
        </p:nvSpPr>
        <p:spPr>
          <a:xfrm>
            <a:off x="436880" y="977258"/>
            <a:ext cx="11407332" cy="488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8F00A-D114-2308-22E7-01EBF914F47E}"/>
              </a:ext>
            </a:extLst>
          </p:cNvPr>
          <p:cNvSpPr txBox="1"/>
          <p:nvPr/>
        </p:nvSpPr>
        <p:spPr>
          <a:xfrm>
            <a:off x="775671" y="1239520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Data Bits</a:t>
            </a:r>
            <a:endParaRPr lang="en-SG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28A38-127B-734D-96F5-296EAE2D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052" y="1231482"/>
            <a:ext cx="5248275" cy="48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9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C1F949A7-6EDB-FA02-7FA0-90E9EDBE7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2ADC1826-B1E6-6A1B-398A-BA9ED5DC4D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668A835F-7F88-1EA5-D62E-90EBCD79A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Receiver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5FDBAF85-2B1E-D488-189A-D32126625681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97A1F0E-7CEA-401A-955E-9D8844A8881B}"/>
              </a:ext>
            </a:extLst>
          </p:cNvPr>
          <p:cNvSpPr txBox="1">
            <a:spLocks/>
          </p:cNvSpPr>
          <p:nvPr/>
        </p:nvSpPr>
        <p:spPr>
          <a:xfrm>
            <a:off x="436880" y="977258"/>
            <a:ext cx="11407332" cy="488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5101B-2DA5-1344-4C3D-C5B1362449CC}"/>
              </a:ext>
            </a:extLst>
          </p:cNvPr>
          <p:cNvSpPr txBox="1"/>
          <p:nvPr/>
        </p:nvSpPr>
        <p:spPr>
          <a:xfrm>
            <a:off x="592791" y="1193320"/>
            <a:ext cx="403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Parity/Error Bit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567A7-9EAB-8466-FACB-98864ECA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35" y="1193320"/>
            <a:ext cx="6301355" cy="39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2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6B3C0D03-798D-08C1-9FD4-59B6025B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A352392C-B737-1FD3-6C2D-B6DABACAD0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8D87036A-8221-9687-FE05-EBF01E4375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Receiver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3AB3AC42-A6C0-4109-8863-27CD122A8C61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0029145-DD76-C37D-56BB-0DB62F5BCA26}"/>
              </a:ext>
            </a:extLst>
          </p:cNvPr>
          <p:cNvSpPr txBox="1">
            <a:spLocks/>
          </p:cNvSpPr>
          <p:nvPr/>
        </p:nvSpPr>
        <p:spPr>
          <a:xfrm>
            <a:off x="436880" y="977258"/>
            <a:ext cx="11407332" cy="488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88106-8F18-28E1-BB5C-12DB1BE63F60}"/>
              </a:ext>
            </a:extLst>
          </p:cNvPr>
          <p:cNvSpPr txBox="1"/>
          <p:nvPr/>
        </p:nvSpPr>
        <p:spPr>
          <a:xfrm>
            <a:off x="775671" y="1193320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Stop Bit</a:t>
            </a:r>
            <a:endParaRPr lang="en-SG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BF13A-0B83-0A35-6508-9405107F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69" y="1193320"/>
            <a:ext cx="5278418" cy="38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5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DB26577B-AC70-5E88-BD13-0E1688CBB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990053FC-4AF8-AD23-CC8C-0FD74CACA9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F1EBAF1D-01DB-DF10-23E0-082F4A1489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Receiver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2E64D857-06AF-A9EA-432C-6AF197D14D0C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FE2DAB3-FE70-0201-F5F3-ADDB42C64684}"/>
              </a:ext>
            </a:extLst>
          </p:cNvPr>
          <p:cNvSpPr txBox="1">
            <a:spLocks/>
          </p:cNvSpPr>
          <p:nvPr/>
        </p:nvSpPr>
        <p:spPr>
          <a:xfrm>
            <a:off x="436880" y="977258"/>
            <a:ext cx="11407332" cy="488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2AD1F-7160-1A5B-471A-2B7CAD1164F0}"/>
              </a:ext>
            </a:extLst>
          </p:cNvPr>
          <p:cNvSpPr txBox="1"/>
          <p:nvPr/>
        </p:nvSpPr>
        <p:spPr>
          <a:xfrm>
            <a:off x="775671" y="119332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Cleanup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7CFBF-776A-C320-EE95-E82C2E68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1193320"/>
            <a:ext cx="5244439" cy="386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8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B21510D0-1856-9202-F8D7-8111E6C63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F0FB7D1B-AFF1-85B7-25FA-A3260276A4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775CC77D-51C8-0B7F-F2D6-B0BFC0869A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Timing Diagram - Receiver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75165651-2360-496A-E723-015813A6E230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6B1B1A2-2CE6-7134-40BA-E10A101AD983}"/>
              </a:ext>
            </a:extLst>
          </p:cNvPr>
          <p:cNvSpPr txBox="1">
            <a:spLocks/>
          </p:cNvSpPr>
          <p:nvPr/>
        </p:nvSpPr>
        <p:spPr>
          <a:xfrm>
            <a:off x="933964" y="1338300"/>
            <a:ext cx="10828968" cy="44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CC991-BA2B-FC16-ACF1-946356DCF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457" y="1117600"/>
            <a:ext cx="8372475" cy="4362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2E03-2242-F37A-2F90-2F3AA810B77D}"/>
              </a:ext>
            </a:extLst>
          </p:cNvPr>
          <p:cNvSpPr txBox="1"/>
          <p:nvPr/>
        </p:nvSpPr>
        <p:spPr>
          <a:xfrm>
            <a:off x="211864" y="1117600"/>
            <a:ext cx="27366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Sequence:</a:t>
            </a:r>
          </a:p>
          <a:p>
            <a:r>
              <a:rPr lang="en-US" sz="3200" dirty="0"/>
              <a:t>11111111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378975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20E5849F-3326-1EBE-F7E9-DE836DB0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DA46FA74-C747-FD9F-DC11-8BB094E9F7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191BCA9E-7A5A-C77D-40D5-7AE22AB2E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Pin Planner - Receiver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A2E7C684-E6A3-B284-2A63-B8C2B1712EB7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EFAF0BA-834B-55C7-CDA7-07ABFEADA676}"/>
              </a:ext>
            </a:extLst>
          </p:cNvPr>
          <p:cNvSpPr txBox="1">
            <a:spLocks/>
          </p:cNvSpPr>
          <p:nvPr/>
        </p:nvSpPr>
        <p:spPr>
          <a:xfrm>
            <a:off x="933964" y="1338300"/>
            <a:ext cx="10828968" cy="44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C00E2-EB1E-D3D5-C47C-8443EC3DE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329" y="1338300"/>
            <a:ext cx="7213342" cy="44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8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5A8D-148A-E840-B358-86A8C5CC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86CD7-1809-BD00-2393-1700C66E35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BD0E1-8058-882B-CE55-B663A9863FFE}"/>
              </a:ext>
            </a:extLst>
          </p:cNvPr>
          <p:cNvSpPr txBox="1"/>
          <p:nvPr/>
        </p:nvSpPr>
        <p:spPr>
          <a:xfrm>
            <a:off x="337789" y="923677"/>
            <a:ext cx="3836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Channel Inactive</a:t>
            </a:r>
          </a:p>
          <a:p>
            <a:r>
              <a:rPr lang="en-US" sz="3200" dirty="0"/>
              <a:t>Receive Start Bit (0)</a:t>
            </a:r>
          </a:p>
          <a:p>
            <a:r>
              <a:rPr lang="en-US" sz="3200" dirty="0"/>
              <a:t>Then Active</a:t>
            </a:r>
            <a:endParaRPr lang="en-SG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385E5-114E-44A1-418C-FE214BC6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61" r="10290"/>
          <a:stretch/>
        </p:blipFill>
        <p:spPr>
          <a:xfrm>
            <a:off x="4357622" y="923677"/>
            <a:ext cx="6819450" cy="474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7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BDD38-CD33-9F73-3A42-9F5F68151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88322-6811-5A5E-A42E-5165D328B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DDA8B-82B5-D969-B93B-61AC59091E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BB84B-A8F4-FC44-B627-E34FC639BBB6}"/>
              </a:ext>
            </a:extLst>
          </p:cNvPr>
          <p:cNvSpPr txBox="1"/>
          <p:nvPr/>
        </p:nvSpPr>
        <p:spPr>
          <a:xfrm>
            <a:off x="337788" y="943114"/>
            <a:ext cx="36006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Channel Active</a:t>
            </a:r>
          </a:p>
          <a:p>
            <a:r>
              <a:rPr lang="en-US" sz="3200" dirty="0"/>
              <a:t>Receive 11111111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39D6-EA05-EE33-43D4-D7A2FE02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77" t="2839"/>
          <a:stretch/>
        </p:blipFill>
        <p:spPr>
          <a:xfrm>
            <a:off x="4446303" y="923677"/>
            <a:ext cx="6814830" cy="48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A92F5-7F1B-61A5-FCF2-2E99B3539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F36E-E5C9-4EAA-9CE4-69E505B26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4C963-3F8C-E2FB-4D39-75C679C5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2AB4F-C5BA-84F8-78D1-875EFB68F8F0}"/>
              </a:ext>
            </a:extLst>
          </p:cNvPr>
          <p:cNvSpPr txBox="1"/>
          <p:nvPr/>
        </p:nvSpPr>
        <p:spPr>
          <a:xfrm>
            <a:off x="496814" y="994889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1 (1)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1AD7C-01FA-A2DA-F05C-78C8A5C7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74" t="6763" b="-2839"/>
          <a:stretch/>
        </p:blipFill>
        <p:spPr>
          <a:xfrm>
            <a:off x="2913329" y="994889"/>
            <a:ext cx="7560304" cy="5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7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73" name="Google Shape;310;p8"/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Introduction</a:t>
            </a:r>
            <a:endParaRPr sz="4800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4294967295"/>
          </p:nvPr>
        </p:nvSpPr>
        <p:spPr>
          <a:xfrm>
            <a:off x="933964" y="1338300"/>
            <a:ext cx="10828968" cy="44021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UART</a:t>
            </a:r>
            <a:r>
              <a:rPr lang="en-US" sz="24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kern="100" dirty="0">
                <a:solidFill>
                  <a:schemeClr val="accent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Universal Asynchronous Receiver/Transmitter</a:t>
            </a:r>
            <a:r>
              <a:rPr lang="en-US" sz="24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is a physical circuit in a microcontroller or a standalone IC, whose purpose is to </a:t>
            </a:r>
            <a:r>
              <a:rPr lang="en-US" sz="2400" kern="1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transmit and receive serial data</a:t>
            </a: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buNone/>
            </a:pPr>
            <a:endParaRPr lang="en-US" sz="2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Transmitting UART (Tx) converts </a:t>
            </a:r>
            <a:r>
              <a:rPr lang="en-US" sz="2400" kern="1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parallel data to serial</a:t>
            </a: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transmits it in serial to receiving UART (Rx), which then converts the </a:t>
            </a:r>
            <a:r>
              <a:rPr lang="en-US" sz="2400" kern="1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serial data back to parallel</a:t>
            </a: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>
              <a:lnSpc>
                <a:spcPct val="107000"/>
              </a:lnSpc>
              <a:buNone/>
            </a:pPr>
            <a:endParaRPr lang="en-US" sz="2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</a:rPr>
              <a:t>Baud Rate </a:t>
            </a:r>
            <a:r>
              <a:rPr lang="en-US" sz="2400" dirty="0">
                <a:effectLst/>
                <a:latin typeface="+mn-lt"/>
                <a:ea typeface="Calibri" panose="020F0502020204030204" pitchFamily="34" charset="0"/>
              </a:rPr>
              <a:t>– Specific frequency at which receiving UART reads the incoming bits. It is a measure of the speed of data transfer, expressed in bits per second. Both UARTs must operate at the same baud rate. It is determined by </a:t>
            </a:r>
            <a:r>
              <a:rPr lang="en-US" sz="24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</a:rPr>
              <a:t>baud rate generator</a:t>
            </a:r>
            <a:r>
              <a:rPr lang="en-US" sz="2400" dirty="0">
                <a:effectLst/>
                <a:latin typeface="+mn-lt"/>
                <a:ea typeface="Calibri" panose="020F0502020204030204" pitchFamily="34" charset="0"/>
              </a:rPr>
              <a:t>.</a:t>
            </a:r>
            <a:endParaRPr lang="en-US" sz="2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2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E9369D1D-EEA2-23C1-4A09-7BC11AD76C04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</p:spTree>
    <p:extLst>
      <p:ext uri="{BB962C8B-B14F-4D97-AF65-F5344CB8AC3E}">
        <p14:creationId xmlns:p14="http://schemas.microsoft.com/office/powerpoint/2010/main" val="4947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DF11E-C019-6477-2479-5F6CD6F1A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3DF2-724C-40AF-0F92-6DCAEAAA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DE479-021A-7C68-DF16-C65B360089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CFADC-2AF2-B4CC-360B-FB9BB66C6221}"/>
              </a:ext>
            </a:extLst>
          </p:cNvPr>
          <p:cNvSpPr txBox="1"/>
          <p:nvPr/>
        </p:nvSpPr>
        <p:spPr>
          <a:xfrm>
            <a:off x="576328" y="92367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2 (1)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3DEC6-2959-4505-FABA-C3E55DB9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98" t="6956" b="2839"/>
          <a:stretch/>
        </p:blipFill>
        <p:spPr>
          <a:xfrm>
            <a:off x="2909099" y="923677"/>
            <a:ext cx="7765775" cy="514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4133B-411A-694A-4BA4-BD5AB53CF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6C96-C516-8DB7-0C08-5233E969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0949C-F494-5A58-5A6B-FF16621C01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2674-741D-5D6D-3100-85343CBF64E7}"/>
              </a:ext>
            </a:extLst>
          </p:cNvPr>
          <p:cNvSpPr txBox="1"/>
          <p:nvPr/>
        </p:nvSpPr>
        <p:spPr>
          <a:xfrm>
            <a:off x="563075" y="92367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3 (1)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78159-CECF-81F2-2A51-E62CBB78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00" t="6570" b="2839"/>
          <a:stretch/>
        </p:blipFill>
        <p:spPr>
          <a:xfrm>
            <a:off x="2948194" y="923677"/>
            <a:ext cx="7931426" cy="505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BBE7-354E-7FF7-3C9C-0F71C4E1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D6ED-CD43-795C-86F7-830BDC7E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286A77-3192-8E6D-0913-FD3CC8830B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F7D83-3B6F-BF07-EF8F-47C373BEE19E}"/>
              </a:ext>
            </a:extLst>
          </p:cNvPr>
          <p:cNvSpPr txBox="1"/>
          <p:nvPr/>
        </p:nvSpPr>
        <p:spPr>
          <a:xfrm>
            <a:off x="460728" y="92367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4 (1)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4F2A8-6DED-7DCF-2393-85816C3F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05" t="2839" b="6733"/>
          <a:stretch/>
        </p:blipFill>
        <p:spPr>
          <a:xfrm>
            <a:off x="3105869" y="926070"/>
            <a:ext cx="7620000" cy="500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FB0A-8440-C7C7-5933-31F404407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BD3E-C28F-5086-6A21-E6DF5ABC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A5F7B-4ED8-4353-92AD-D5F6083A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89160-B38F-73AD-6E5B-26E273A47B3E}"/>
              </a:ext>
            </a:extLst>
          </p:cNvPr>
          <p:cNvSpPr txBox="1"/>
          <p:nvPr/>
        </p:nvSpPr>
        <p:spPr>
          <a:xfrm>
            <a:off x="449548" y="92367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5 (1)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9E194-AE52-80FB-6926-876DC039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50" b="2839"/>
          <a:stretch/>
        </p:blipFill>
        <p:spPr>
          <a:xfrm>
            <a:off x="3194742" y="923677"/>
            <a:ext cx="7031929" cy="513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6E2E-D987-4421-08C9-8552C6A8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139-F282-608E-B43F-300D2896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15962-3853-BDB2-D01A-3218A75CDF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FC802-B268-7AC3-FB71-95F586D9906D}"/>
              </a:ext>
            </a:extLst>
          </p:cNvPr>
          <p:cNvSpPr txBox="1"/>
          <p:nvPr/>
        </p:nvSpPr>
        <p:spPr>
          <a:xfrm>
            <a:off x="408908" y="92367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6 (1)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571FA-8548-719F-377F-3584DEAB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2" b="5314"/>
          <a:stretch/>
        </p:blipFill>
        <p:spPr>
          <a:xfrm>
            <a:off x="3166315" y="923677"/>
            <a:ext cx="7379447" cy="511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A3C7D-248C-5B2D-3E95-7B7EDA39E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8DE1-870A-5970-4CE7-299784BB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4FC252-2A6A-6C91-F3C4-0278F52012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2DDC0-E02A-30E5-DD31-85420387CD06}"/>
              </a:ext>
            </a:extLst>
          </p:cNvPr>
          <p:cNvSpPr txBox="1"/>
          <p:nvPr/>
        </p:nvSpPr>
        <p:spPr>
          <a:xfrm>
            <a:off x="469868" y="92367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7 (1)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ADCE1-4491-70CD-3885-301C0BCD72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00" t="2839" b="6732"/>
          <a:stretch/>
        </p:blipFill>
        <p:spPr>
          <a:xfrm>
            <a:off x="3213652" y="923677"/>
            <a:ext cx="7726017" cy="499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7B97B-7C78-F4EB-14C3-EDD66105D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6934-A5B9-D718-5208-9AA4E2D8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43EF27-F88A-7015-9A05-3E9140D89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F9BB7-7887-E7BD-25BD-9760BD261FCB}"/>
              </a:ext>
            </a:extLst>
          </p:cNvPr>
          <p:cNvSpPr txBox="1"/>
          <p:nvPr/>
        </p:nvSpPr>
        <p:spPr>
          <a:xfrm>
            <a:off x="337788" y="92367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 8 (1)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92A5F-8462-063A-E144-38EF6166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42" t="2839" b="2839"/>
          <a:stretch/>
        </p:blipFill>
        <p:spPr>
          <a:xfrm>
            <a:off x="3039192" y="923677"/>
            <a:ext cx="7586869" cy="517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4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8D88C-708B-1764-4322-93B616B3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7603-4724-452C-2EDE-96358D8F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3E823-294C-C132-7082-2DC568329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6AECE-14F4-FF12-482F-AAFD56F264A9}"/>
              </a:ext>
            </a:extLst>
          </p:cNvPr>
          <p:cNvSpPr txBox="1"/>
          <p:nvPr/>
        </p:nvSpPr>
        <p:spPr>
          <a:xfrm>
            <a:off x="337788" y="1148965"/>
            <a:ext cx="379623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Parity Bit 1 (wrong)</a:t>
            </a:r>
            <a:br>
              <a:rPr lang="en-US" sz="3200" dirty="0"/>
            </a:br>
            <a:r>
              <a:rPr lang="en-US" sz="3200" dirty="0"/>
              <a:t>For 11111111,</a:t>
            </a:r>
          </a:p>
          <a:p>
            <a:r>
              <a:rPr lang="en-US" sz="3200" dirty="0"/>
              <a:t>Parity is 0</a:t>
            </a:r>
          </a:p>
          <a:p>
            <a:r>
              <a:rPr lang="en-US" sz="3200" dirty="0"/>
              <a:t>Hence, Error Bit = 1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6AC5D-26CF-1D98-FBB3-F7913002C1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2" t="5797" b="6733"/>
          <a:stretch/>
        </p:blipFill>
        <p:spPr>
          <a:xfrm>
            <a:off x="4715319" y="881281"/>
            <a:ext cx="7182679" cy="49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5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7C187-8C63-1EC6-628E-E7BDB3AF4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CC43-6731-20A8-C092-373B9847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Receiver Output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E4290-334E-CF3D-2432-C14791408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5EFB6-9621-000C-3B0E-0BF39B46453E}"/>
              </a:ext>
            </a:extLst>
          </p:cNvPr>
          <p:cNvSpPr txBox="1"/>
          <p:nvPr/>
        </p:nvSpPr>
        <p:spPr>
          <a:xfrm>
            <a:off x="429524" y="923677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Stop Bit (1)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5F227-D40F-4099-EE24-D801934C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98" t="2839"/>
          <a:stretch/>
        </p:blipFill>
        <p:spPr>
          <a:xfrm>
            <a:off x="3763175" y="923677"/>
            <a:ext cx="7368210" cy="517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2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824E-F8A1-3698-A4DF-ABC7C739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63AA-7B71-5ACE-90BB-C7ABCF36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Testbench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A6DBE-D93B-4F4C-14F7-5471A78290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711436-5614-49D3-ED79-600F7D5F74C1}"/>
              </a:ext>
            </a:extLst>
          </p:cNvPr>
          <p:cNvSpPr txBox="1">
            <a:spLocks/>
          </p:cNvSpPr>
          <p:nvPr/>
        </p:nvSpPr>
        <p:spPr>
          <a:xfrm>
            <a:off x="519752" y="833120"/>
            <a:ext cx="10828968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46A85-231B-4F3E-62B2-DA3FCF57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104620"/>
            <a:ext cx="4857750" cy="331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5EA90-D76D-9734-FEAD-633A78C1F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781" y="1005560"/>
            <a:ext cx="4860859" cy="42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1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62174320-7A54-63A2-D24E-5E92B07C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6A78389C-CD4C-C222-B0D0-6E53F1B099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4D1CC6A9-0162-7EE8-4B06-A97A34547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Introduction</a:t>
            </a:r>
            <a:endParaRPr sz="4800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0BB6916-CC10-4014-F936-BA6A40FDAE8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33964" y="1338300"/>
            <a:ext cx="10828968" cy="44021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Asynchronous data transmission – </a:t>
            </a:r>
            <a:r>
              <a:rPr lang="en-US" sz="2400" kern="1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No clock signal</a:t>
            </a: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to synchronize output of bits from transmitting UART to the sampling of bits by receiving UART.</a:t>
            </a:r>
          </a:p>
          <a:p>
            <a:pPr marL="0" marR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Instead, transmitting UART adds </a:t>
            </a:r>
            <a:r>
              <a:rPr lang="en-US" sz="2400" kern="1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start and stop bits</a:t>
            </a: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to the data packet/frame being transferred. Can be simplex, half-duplex or full-duplex.</a:t>
            </a:r>
          </a:p>
          <a:p>
            <a:pPr marL="0" marR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 data packet consists of – </a:t>
            </a:r>
            <a:r>
              <a:rPr lang="en-US" sz="2400" kern="1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 start bit (low), 8 data bits, and 2 stop bits (high)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9DB7C295-3FB1-D698-8C4E-460F58639CC8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</p:spTree>
    <p:extLst>
      <p:ext uri="{BB962C8B-B14F-4D97-AF65-F5344CB8AC3E}">
        <p14:creationId xmlns:p14="http://schemas.microsoft.com/office/powerpoint/2010/main" val="228597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41AB9-6611-1EEE-A857-68B6C822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5A4D-39E6-4AF8-5BF1-7E32CB03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Testbench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120DD-CFDD-8424-7838-38E9B6440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70A538-6921-6BD8-4DEE-7E8B8120B5AA}"/>
              </a:ext>
            </a:extLst>
          </p:cNvPr>
          <p:cNvSpPr txBox="1">
            <a:spLocks/>
          </p:cNvSpPr>
          <p:nvPr/>
        </p:nvSpPr>
        <p:spPr>
          <a:xfrm>
            <a:off x="519752" y="1104620"/>
            <a:ext cx="10828968" cy="44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98537E-7E0B-EB8E-41B7-F3573F2F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1104620"/>
            <a:ext cx="57721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1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7767-0A1C-6843-A2C6-58B322AF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9D14-F006-750C-5741-F473F76A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8" y="194671"/>
            <a:ext cx="11546958" cy="729006"/>
          </a:xfrm>
        </p:spPr>
        <p:txBody>
          <a:bodyPr/>
          <a:lstStyle/>
          <a:p>
            <a:r>
              <a:rPr lang="en-US" dirty="0"/>
              <a:t>Testbench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56450D-12EA-B498-3723-799AA9A6E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E7BF9CF-65D5-4BFC-D378-18332D84BC8B}"/>
              </a:ext>
            </a:extLst>
          </p:cNvPr>
          <p:cNvSpPr txBox="1">
            <a:spLocks/>
          </p:cNvSpPr>
          <p:nvPr/>
        </p:nvSpPr>
        <p:spPr>
          <a:xfrm>
            <a:off x="519752" y="1104620"/>
            <a:ext cx="10828968" cy="44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98506-C407-2823-E086-43DCCADF6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39" y="1179726"/>
            <a:ext cx="5636679" cy="3193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F7F717-9788-6FA9-42A0-DD255A539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413" y="1179726"/>
            <a:ext cx="5272402" cy="3343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D83E52-E85F-0286-9723-7977D3BF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843" y="4628835"/>
            <a:ext cx="8092997" cy="15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D1EBD293-D98E-FF95-99CE-B095FAE0F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87A58C9C-F119-FCE2-A9AC-573E6CC18A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CB036C3A-0391-232C-C92C-C342EDCEE4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Credits</a:t>
            </a:r>
            <a:endParaRPr sz="4800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4EA1877-F6B6-B3A2-7967-05791A15707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56632" y="1246860"/>
            <a:ext cx="10828968" cy="4402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to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Sajid Muhaimin Chowdhury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lecture slides and insights</a:t>
            </a:r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B618E376-AA14-DED5-86D9-CEF0AEF0FC35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</p:spTree>
    <p:extLst>
      <p:ext uri="{BB962C8B-B14F-4D97-AF65-F5344CB8AC3E}">
        <p14:creationId xmlns:p14="http://schemas.microsoft.com/office/powerpoint/2010/main" val="249897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73" name="Google Shape;310;p8"/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References</a:t>
            </a:r>
            <a:endParaRPr sz="4800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4294967295"/>
          </p:nvPr>
        </p:nvSpPr>
        <p:spPr>
          <a:xfrm>
            <a:off x="956632" y="1246860"/>
            <a:ext cx="10828968" cy="44021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en-US" sz="4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https://www.elprocus.com/basics-of-uart-communication-block-diagram-applications/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4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https://nandland.com/uart-serial-port-module/</a:t>
            </a:r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4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https://electronoobs.com/eng_circuitos_tut26_code1.php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E9369D1D-EEA2-23C1-4A09-7BC11AD76C04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</p:spTree>
    <p:extLst>
      <p:ext uri="{BB962C8B-B14F-4D97-AF65-F5344CB8AC3E}">
        <p14:creationId xmlns:p14="http://schemas.microsoft.com/office/powerpoint/2010/main" val="188273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A5D10E2C-8EA7-5289-79D2-7957A12E0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D2DE6895-B9B2-55ED-4964-71655BBF6D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6ABC06AF-E365-C301-D706-47129D643F12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65B16-B48A-95CD-FAC0-CDC092265B99}"/>
              </a:ext>
            </a:extLst>
          </p:cNvPr>
          <p:cNvSpPr txBox="1"/>
          <p:nvPr/>
        </p:nvSpPr>
        <p:spPr>
          <a:xfrm>
            <a:off x="3806821" y="2270000"/>
            <a:ext cx="4977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572AC-8582-E1B6-9BCE-B4B6A76F8BB9}"/>
              </a:ext>
            </a:extLst>
          </p:cNvPr>
          <p:cNvSpPr txBox="1"/>
          <p:nvPr/>
        </p:nvSpPr>
        <p:spPr>
          <a:xfrm>
            <a:off x="8088199" y="4753134"/>
            <a:ext cx="3531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val="264956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A96B21FD-E0EB-6939-7FF0-356EA7775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B27A9EEB-2331-7EAA-02E3-715E65C6A6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E3768801-79FD-886A-8909-12B62C5C3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Introduction</a:t>
            </a:r>
            <a:endParaRPr sz="4800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EFCF7F2-3440-269F-63F0-08812BC767F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33964" y="1338300"/>
            <a:ext cx="10828968" cy="44021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FF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Finite State Machine (FSM) </a:t>
            </a: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– A sequential circuit having a </a:t>
            </a:r>
            <a:r>
              <a:rPr lang="en-US" sz="2400" kern="1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limited (finite) number of states</a:t>
            </a: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where the machine can be in </a:t>
            </a:r>
            <a:r>
              <a:rPr lang="en-US" sz="2400" kern="1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exactly one state at a time</a:t>
            </a: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 machine can change from one state to another in response to inputs, this change is called </a:t>
            </a:r>
            <a:r>
              <a:rPr lang="en-US" sz="2400" kern="100" dirty="0">
                <a:solidFill>
                  <a:schemeClr val="accent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transition</a:t>
            </a:r>
            <a:r>
              <a:rPr lang="en-US" sz="24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and the number of states are called </a:t>
            </a:r>
            <a:r>
              <a:rPr lang="en-US" sz="2400" kern="100" dirty="0">
                <a:solidFill>
                  <a:schemeClr val="accent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modulus</a:t>
            </a:r>
            <a:r>
              <a:rPr lang="en-US" sz="24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FSM consists of </a:t>
            </a:r>
            <a:r>
              <a:rPr lang="en-US" sz="2400" kern="1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state register</a:t>
            </a: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400" kern="100" dirty="0">
                <a:solidFill>
                  <a:schemeClr val="accent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combinational logic</a:t>
            </a:r>
            <a:r>
              <a:rPr lang="en-US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State Diagram</a:t>
            </a:r>
            <a:r>
              <a:rPr lang="en-US" sz="24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– A directed graph where the nodes represent internal states and the arrows represent state transitions.</a:t>
            </a:r>
            <a:endParaRPr lang="en-US" sz="24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2B2B589E-46D8-5EDB-4831-095275B5CD39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</p:spTree>
    <p:extLst>
      <p:ext uri="{BB962C8B-B14F-4D97-AF65-F5344CB8AC3E}">
        <p14:creationId xmlns:p14="http://schemas.microsoft.com/office/powerpoint/2010/main" val="230250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818D18AE-C375-05A7-04F7-EDD79BE5C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AE78819B-9237-C017-52C8-E0F1047B42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sym typeface="Arial Narrow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sym typeface="Arial Narrow"/>
            </a:endParaRPr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174BB5A6-BE9B-85B5-D2EE-D819DC15CB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State Diagram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020169C5-7E95-E229-A8CA-645955290198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sym typeface="Arial Narrow"/>
              </a:rPr>
              <a:t>      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sym typeface="Arial Narrow"/>
              </a:rPr>
              <a:t>EEE 304                                            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sym typeface="Arial Narrow"/>
              </a:rPr>
              <a:t>Group_No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sym typeface="Arial Narrow"/>
              </a:rPr>
              <a:t>: B1_05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1091A-57A9-C692-19E3-5285CFDF38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44" t="23885" r="8200" b="-1562"/>
          <a:stretch/>
        </p:blipFill>
        <p:spPr>
          <a:xfrm>
            <a:off x="503433" y="1191802"/>
            <a:ext cx="11373491" cy="5177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5476A-C157-DBB8-4A57-3C522999B854}"/>
              </a:ext>
            </a:extLst>
          </p:cNvPr>
          <p:cNvSpPr txBox="1"/>
          <p:nvPr/>
        </p:nvSpPr>
        <p:spPr>
          <a:xfrm>
            <a:off x="2059901" y="193780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en-SG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A1A5A-86D4-B3E6-25C8-0BD6F6316014}"/>
              </a:ext>
            </a:extLst>
          </p:cNvPr>
          <p:cNvSpPr txBox="1"/>
          <p:nvPr/>
        </p:nvSpPr>
        <p:spPr>
          <a:xfrm>
            <a:off x="3976700" y="186038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en-SG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05116-4DE6-F187-B445-1598722CF7C7}"/>
              </a:ext>
            </a:extLst>
          </p:cNvPr>
          <p:cNvSpPr txBox="1"/>
          <p:nvPr/>
        </p:nvSpPr>
        <p:spPr>
          <a:xfrm>
            <a:off x="7809711" y="171938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en-SG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62A21-7F26-D107-B177-B6690FA5BB05}"/>
              </a:ext>
            </a:extLst>
          </p:cNvPr>
          <p:cNvSpPr txBox="1"/>
          <p:nvPr/>
        </p:nvSpPr>
        <p:spPr>
          <a:xfrm>
            <a:off x="9747057" y="171938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en-SG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636C43-D046-DF41-2773-47B20872476D}"/>
              </a:ext>
            </a:extLst>
          </p:cNvPr>
          <p:cNvSpPr txBox="1"/>
          <p:nvPr/>
        </p:nvSpPr>
        <p:spPr>
          <a:xfrm>
            <a:off x="4700480" y="977257"/>
            <a:ext cx="108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&lt; 8</a:t>
            </a:r>
            <a:endParaRPr kumimoji="0" lang="en-SG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40A24-AAC2-CDA0-5C0F-B72637586CEC}"/>
              </a:ext>
            </a:extLst>
          </p:cNvPr>
          <p:cNvSpPr txBox="1"/>
          <p:nvPr/>
        </p:nvSpPr>
        <p:spPr>
          <a:xfrm>
            <a:off x="5638263" y="1937804"/>
            <a:ext cx="94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== 8</a:t>
            </a:r>
            <a:endParaRPr kumimoji="0" lang="en-SG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0B3C30-0470-00B1-8745-C6C4A01B3B8C}"/>
              </a:ext>
            </a:extLst>
          </p:cNvPr>
          <p:cNvSpPr txBox="1"/>
          <p:nvPr/>
        </p:nvSpPr>
        <p:spPr>
          <a:xfrm>
            <a:off x="6334314" y="532403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en-SG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827E46-3479-6465-0F87-93C657BCAA1B}"/>
              </a:ext>
            </a:extLst>
          </p:cNvPr>
          <p:cNvSpPr txBox="1"/>
          <p:nvPr/>
        </p:nvSpPr>
        <p:spPr>
          <a:xfrm>
            <a:off x="503433" y="1164791"/>
            <a:ext cx="1448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i_Tx_Dv</a:t>
            </a:r>
            <a:endParaRPr kumimoji="0" lang="en-SG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A7D1A1-CC4A-ACC9-C654-0A4611DBB417}"/>
              </a:ext>
            </a:extLst>
          </p:cNvPr>
          <p:cNvCxnSpPr>
            <a:cxnSpLocks/>
          </p:cNvCxnSpPr>
          <p:nvPr/>
        </p:nvCxnSpPr>
        <p:spPr>
          <a:xfrm>
            <a:off x="594741" y="1212459"/>
            <a:ext cx="11929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ED49F2-47F9-F6BE-C1D0-1924E7E73A7C}"/>
              </a:ext>
            </a:extLst>
          </p:cNvPr>
          <p:cNvCxnSpPr/>
          <p:nvPr/>
        </p:nvCxnSpPr>
        <p:spPr>
          <a:xfrm>
            <a:off x="708338" y="2511380"/>
            <a:ext cx="12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4CA053-95A6-22A4-EACD-67B168F4006C}"/>
              </a:ext>
            </a:extLst>
          </p:cNvPr>
          <p:cNvCxnSpPr/>
          <p:nvPr/>
        </p:nvCxnSpPr>
        <p:spPr>
          <a:xfrm>
            <a:off x="10306976" y="2528551"/>
            <a:ext cx="12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A5C411D-9C45-3E53-3CAF-B05F39241C18}"/>
              </a:ext>
            </a:extLst>
          </p:cNvPr>
          <p:cNvCxnSpPr/>
          <p:nvPr/>
        </p:nvCxnSpPr>
        <p:spPr>
          <a:xfrm>
            <a:off x="8328338" y="2511380"/>
            <a:ext cx="12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EC55E89-4EFC-399A-F761-104E3EF5CEC1}"/>
              </a:ext>
            </a:extLst>
          </p:cNvPr>
          <p:cNvCxnSpPr/>
          <p:nvPr/>
        </p:nvCxnSpPr>
        <p:spPr>
          <a:xfrm>
            <a:off x="6400800" y="2498501"/>
            <a:ext cx="12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129A2BD-28EE-14E1-4BEF-47F3C9DE0E48}"/>
              </a:ext>
            </a:extLst>
          </p:cNvPr>
          <p:cNvCxnSpPr/>
          <p:nvPr/>
        </p:nvCxnSpPr>
        <p:spPr>
          <a:xfrm>
            <a:off x="4496204" y="2524259"/>
            <a:ext cx="12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0D08FB-83FC-1359-F594-348AD87459E5}"/>
              </a:ext>
            </a:extLst>
          </p:cNvPr>
          <p:cNvCxnSpPr/>
          <p:nvPr/>
        </p:nvCxnSpPr>
        <p:spPr>
          <a:xfrm>
            <a:off x="2603678" y="2513526"/>
            <a:ext cx="12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09D62DC-9CFC-4F4C-C477-3EC4D1ADDC87}"/>
              </a:ext>
            </a:extLst>
          </p:cNvPr>
          <p:cNvSpPr txBox="1"/>
          <p:nvPr/>
        </p:nvSpPr>
        <p:spPr>
          <a:xfrm>
            <a:off x="8652126" y="2080472"/>
            <a:ext cx="70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S4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EE45F-ADDC-F302-E495-D08B7B726B42}"/>
              </a:ext>
            </a:extLst>
          </p:cNvPr>
          <p:cNvSpPr txBox="1"/>
          <p:nvPr/>
        </p:nvSpPr>
        <p:spPr>
          <a:xfrm>
            <a:off x="1020233" y="2073146"/>
            <a:ext cx="70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S0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BBDBC8-9F3E-9880-0617-445FA5CB0AFC}"/>
              </a:ext>
            </a:extLst>
          </p:cNvPr>
          <p:cNvSpPr txBox="1"/>
          <p:nvPr/>
        </p:nvSpPr>
        <p:spPr>
          <a:xfrm>
            <a:off x="10652051" y="2121993"/>
            <a:ext cx="70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S5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2845A1-152C-F970-F1C1-7A889A86DC02}"/>
              </a:ext>
            </a:extLst>
          </p:cNvPr>
          <p:cNvSpPr txBox="1"/>
          <p:nvPr/>
        </p:nvSpPr>
        <p:spPr>
          <a:xfrm>
            <a:off x="6735182" y="2080472"/>
            <a:ext cx="70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S3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71F9C-5F61-3E5B-0841-F7B2B337C627}"/>
              </a:ext>
            </a:extLst>
          </p:cNvPr>
          <p:cNvSpPr txBox="1"/>
          <p:nvPr/>
        </p:nvSpPr>
        <p:spPr>
          <a:xfrm>
            <a:off x="4853126" y="2121994"/>
            <a:ext cx="70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S2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CA3816-F777-C39B-8FF3-7D25674A315B}"/>
              </a:ext>
            </a:extLst>
          </p:cNvPr>
          <p:cNvSpPr txBox="1"/>
          <p:nvPr/>
        </p:nvSpPr>
        <p:spPr>
          <a:xfrm>
            <a:off x="2917221" y="2082618"/>
            <a:ext cx="70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S1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9672FF-6D10-6F98-A7D5-F2BAC88823F6}"/>
              </a:ext>
            </a:extLst>
          </p:cNvPr>
          <p:cNvSpPr txBox="1"/>
          <p:nvPr/>
        </p:nvSpPr>
        <p:spPr>
          <a:xfrm>
            <a:off x="835029" y="2583658"/>
            <a:ext cx="1007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0 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0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C395CC-238A-478E-C904-500B217FD498}"/>
              </a:ext>
            </a:extLst>
          </p:cNvPr>
          <p:cNvSpPr txBox="1"/>
          <p:nvPr/>
        </p:nvSpPr>
        <p:spPr>
          <a:xfrm>
            <a:off x="2753598" y="2524259"/>
            <a:ext cx="1007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1 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0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E3662D-FAF4-99C1-5A2B-32A4652FF702}"/>
              </a:ext>
            </a:extLst>
          </p:cNvPr>
          <p:cNvSpPr txBox="1"/>
          <p:nvPr/>
        </p:nvSpPr>
        <p:spPr>
          <a:xfrm>
            <a:off x="4582561" y="2575934"/>
            <a:ext cx="1325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b[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1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0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282A9A-269F-284B-C575-3D4BE6000038}"/>
              </a:ext>
            </a:extLst>
          </p:cNvPr>
          <p:cNvSpPr txBox="1"/>
          <p:nvPr/>
        </p:nvSpPr>
        <p:spPr>
          <a:xfrm>
            <a:off x="6478993" y="2575934"/>
            <a:ext cx="1325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par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1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0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66A19A-5608-16D3-931F-842DEBC9A7CC}"/>
              </a:ext>
            </a:extLst>
          </p:cNvPr>
          <p:cNvSpPr txBox="1"/>
          <p:nvPr/>
        </p:nvSpPr>
        <p:spPr>
          <a:xfrm>
            <a:off x="8484672" y="2569148"/>
            <a:ext cx="1007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0 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1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FD0F0-C0AF-B473-B0C9-7344FA9D9012}"/>
              </a:ext>
            </a:extLst>
          </p:cNvPr>
          <p:cNvSpPr txBox="1"/>
          <p:nvPr/>
        </p:nvSpPr>
        <p:spPr>
          <a:xfrm>
            <a:off x="10447043" y="2583658"/>
            <a:ext cx="1007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0 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1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5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D013003B-A35A-F805-FDDF-E3DD17EB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2373E979-5DB6-81C2-68E3-7DC7CE3D19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489AD744-D6BE-0F39-7118-71830FD389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76A03F1E-B9F0-7F31-D619-23A932BE6469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74EB755-11CD-99F5-D9EA-CDA76DF327E3}"/>
              </a:ext>
            </a:extLst>
          </p:cNvPr>
          <p:cNvSpPr txBox="1">
            <a:spLocks/>
          </p:cNvSpPr>
          <p:nvPr/>
        </p:nvSpPr>
        <p:spPr>
          <a:xfrm>
            <a:off x="933964" y="1338300"/>
            <a:ext cx="10828968" cy="44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Transmitter code: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https://www.edaplayground.com/x/mHVa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code: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https://www.edaplayground.com/x/UYMc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31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D4540059-C628-5241-CE6E-B363C8F4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>
            <a:extLst>
              <a:ext uri="{FF2B5EF4-FFF2-40B4-BE49-F238E27FC236}">
                <a16:creationId xmlns:a16="http://schemas.microsoft.com/office/drawing/2014/main" id="{A989670B-C09C-40F3-F14A-2D5CCE3C7E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73" name="Google Shape;310;p8">
            <a:extLst>
              <a:ext uri="{FF2B5EF4-FFF2-40B4-BE49-F238E27FC236}">
                <a16:creationId xmlns:a16="http://schemas.microsoft.com/office/drawing/2014/main" id="{9B50BACE-E758-6F34-C0F0-A5BD25D3F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71" y="248251"/>
            <a:ext cx="11546958" cy="7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</a:pPr>
            <a:r>
              <a:rPr lang="en-US" sz="4800" dirty="0"/>
              <a:t>Simulation - Transmitter</a:t>
            </a:r>
            <a:endParaRPr sz="4800" dirty="0"/>
          </a:p>
        </p:txBody>
      </p:sp>
      <p:sp>
        <p:nvSpPr>
          <p:cNvPr id="2" name="Google Shape;191;p4">
            <a:extLst>
              <a:ext uri="{FF2B5EF4-FFF2-40B4-BE49-F238E27FC236}">
                <a16:creationId xmlns:a16="http://schemas.microsoft.com/office/drawing/2014/main" id="{B3E028AE-78A0-936B-4A12-BC1767B186A3}"/>
              </a:ext>
            </a:extLst>
          </p:cNvPr>
          <p:cNvSpPr txBox="1">
            <a:spLocks/>
          </p:cNvSpPr>
          <p:nvPr/>
        </p:nvSpPr>
        <p:spPr>
          <a:xfrm>
            <a:off x="3131737" y="6369251"/>
            <a:ext cx="7175239" cy="4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      </a:t>
            </a:r>
            <a:r>
              <a:rPr lang="en-US" sz="2400" b="1" dirty="0">
                <a:solidFill>
                  <a:schemeClr val="bg1"/>
                </a:solidFill>
              </a:rPr>
              <a:t>EEE 304                                             </a:t>
            </a:r>
            <a:r>
              <a:rPr lang="en-US" b="1" dirty="0" err="1">
                <a:solidFill>
                  <a:schemeClr val="bg1"/>
                </a:solidFill>
              </a:rPr>
              <a:t>Group_No</a:t>
            </a:r>
            <a:r>
              <a:rPr lang="en-US" b="1" dirty="0">
                <a:solidFill>
                  <a:schemeClr val="bg1"/>
                </a:solidFill>
              </a:rPr>
              <a:t>: B1_05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921567E-C820-F182-9D28-6BAC5DB0E4E6}"/>
              </a:ext>
            </a:extLst>
          </p:cNvPr>
          <p:cNvSpPr txBox="1">
            <a:spLocks/>
          </p:cNvSpPr>
          <p:nvPr/>
        </p:nvSpPr>
        <p:spPr>
          <a:xfrm>
            <a:off x="436880" y="977258"/>
            <a:ext cx="11407332" cy="488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Char char="◦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◦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3D816-9401-5459-CC75-4691E8883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45" y="1239520"/>
            <a:ext cx="7305675" cy="4171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686F7-EA57-0509-4DFE-4407BB063D4B}"/>
              </a:ext>
            </a:extLst>
          </p:cNvPr>
          <p:cNvSpPr txBox="1"/>
          <p:nvPr/>
        </p:nvSpPr>
        <p:spPr>
          <a:xfrm>
            <a:off x="775671" y="123952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Case: Idle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17599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von">
  <a:themeElements>
    <a:clrScheme name="Savon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2bd9818-2aa3-4808-ab69-e919878e81b7">
      <Terms xmlns="http://schemas.microsoft.com/office/infopath/2007/PartnerControls"/>
    </lcf76f155ced4ddcb4097134ff3c332f>
    <TaxCatchAll xmlns="2c6d1af6-186a-45e7-8f68-3b2008d4a8e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47B6F096E9BB45A8FB1507A4E7BABF" ma:contentTypeVersion="11" ma:contentTypeDescription="Create a new document." ma:contentTypeScope="" ma:versionID="77c260b2536709c390a219767d6f123a">
  <xsd:schema xmlns:xsd="http://www.w3.org/2001/XMLSchema" xmlns:xs="http://www.w3.org/2001/XMLSchema" xmlns:p="http://schemas.microsoft.com/office/2006/metadata/properties" xmlns:ns2="82bd9818-2aa3-4808-ab69-e919878e81b7" xmlns:ns3="2c6d1af6-186a-45e7-8f68-3b2008d4a8ea" targetNamespace="http://schemas.microsoft.com/office/2006/metadata/properties" ma:root="true" ma:fieldsID="d4756117986f67362193476254f34e4c" ns2:_="" ns3:_="">
    <xsd:import namespace="82bd9818-2aa3-4808-ab69-e919878e81b7"/>
    <xsd:import namespace="2c6d1af6-186a-45e7-8f68-3b2008d4a8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d9818-2aa3-4808-ab69-e919878e8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6e39378-e5b3-4363-9849-d730c44b92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d1af6-186a-45e7-8f68-3b2008d4a8e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3e87ab1-8729-4d72-bf6c-3729a1bb78ae}" ma:internalName="TaxCatchAll" ma:showField="CatchAllData" ma:web="2c6d1af6-186a-45e7-8f68-3b2008d4a8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762D0A-E107-42DD-A20B-75BD7A2430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F3CFC9-B88F-4D5D-9841-DE75E1667382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c6d1af6-186a-45e7-8f68-3b2008d4a8ea"/>
    <ds:schemaRef ds:uri="82bd9818-2aa3-4808-ab69-e919878e81b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CF8EE2D-102F-4F6A-B529-2A232B376A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d9818-2aa3-4808-ab69-e919878e81b7"/>
    <ds:schemaRef ds:uri="2c6d1af6-186a-45e7-8f68-3b2008d4a8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3127</TotalTime>
  <Words>1152</Words>
  <Application>Microsoft Office PowerPoint</Application>
  <PresentationFormat>Widescreen</PresentationFormat>
  <Paragraphs>273</Paragraphs>
  <Slides>54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Times New Roman</vt:lpstr>
      <vt:lpstr>Arial Narrow</vt:lpstr>
      <vt:lpstr>Symbol</vt:lpstr>
      <vt:lpstr>Calibri</vt:lpstr>
      <vt:lpstr>Garamond</vt:lpstr>
      <vt:lpstr>Arial Black</vt:lpstr>
      <vt:lpstr>Arial</vt:lpstr>
      <vt:lpstr>Savon</vt:lpstr>
      <vt:lpstr>UART Design Using Verilog for FPGA Implementation</vt:lpstr>
      <vt:lpstr>Overview</vt:lpstr>
      <vt:lpstr>PowerPoint Presentation</vt:lpstr>
      <vt:lpstr>Introduction</vt:lpstr>
      <vt:lpstr>Introduction</vt:lpstr>
      <vt:lpstr>Introduction</vt:lpstr>
      <vt:lpstr>State Diagram</vt:lpstr>
      <vt:lpstr>Simulation</vt:lpstr>
      <vt:lpstr>Simulation - Transmitter</vt:lpstr>
      <vt:lpstr>Simulation - Transmitter</vt:lpstr>
      <vt:lpstr>Simulation - Transmitter</vt:lpstr>
      <vt:lpstr>Simulation - Transmitter</vt:lpstr>
      <vt:lpstr>Simulation - Transmitter</vt:lpstr>
      <vt:lpstr>Simulation - Transmitter</vt:lpstr>
      <vt:lpstr>Timing Diagram - Transmitter</vt:lpstr>
      <vt:lpstr>Pin Planner - Transmitter</vt:lpstr>
      <vt:lpstr>Transmitter Output</vt:lpstr>
      <vt:lpstr>Transmitter Output</vt:lpstr>
      <vt:lpstr>Transmitter Output</vt:lpstr>
      <vt:lpstr>Transmitter Output</vt:lpstr>
      <vt:lpstr>Transmitter Output</vt:lpstr>
      <vt:lpstr>Transmitter Output</vt:lpstr>
      <vt:lpstr>Transmitter Output</vt:lpstr>
      <vt:lpstr>Transmitter Output</vt:lpstr>
      <vt:lpstr>Transmitter Output</vt:lpstr>
      <vt:lpstr>Transmitter Output</vt:lpstr>
      <vt:lpstr>Transmitter Output</vt:lpstr>
      <vt:lpstr>Transmitter Output</vt:lpstr>
      <vt:lpstr>Simulation - Receiver</vt:lpstr>
      <vt:lpstr>Simulation - Receiver</vt:lpstr>
      <vt:lpstr>Simulation - Receiver</vt:lpstr>
      <vt:lpstr>Simulation - Receiver</vt:lpstr>
      <vt:lpstr>Simulation - Receiver</vt:lpstr>
      <vt:lpstr>Simulation - Receiver</vt:lpstr>
      <vt:lpstr>Timing Diagram - Receiver</vt:lpstr>
      <vt:lpstr>Pin Planner - Receiver</vt:lpstr>
      <vt:lpstr>Receiver Output</vt:lpstr>
      <vt:lpstr>Receiver Output</vt:lpstr>
      <vt:lpstr>Receiver Output</vt:lpstr>
      <vt:lpstr>Receiver Output</vt:lpstr>
      <vt:lpstr>Receiver Output</vt:lpstr>
      <vt:lpstr>Receiver Output</vt:lpstr>
      <vt:lpstr>Receiver Output</vt:lpstr>
      <vt:lpstr>Receiver Output</vt:lpstr>
      <vt:lpstr>Receiver Output</vt:lpstr>
      <vt:lpstr>Receiver Output</vt:lpstr>
      <vt:lpstr>Receiver Output</vt:lpstr>
      <vt:lpstr>Receiver Output</vt:lpstr>
      <vt:lpstr>Testbench</vt:lpstr>
      <vt:lpstr>Testbench</vt:lpstr>
      <vt:lpstr>Testbench</vt:lpstr>
      <vt:lpstr>Credits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Multilingual Sign Language Translator using Transformer</dc:title>
  <dc:creator>2006093 - Dipto Archishman Saha</dc:creator>
  <cp:lastModifiedBy>2006093 - Dipto Archishman Saha</cp:lastModifiedBy>
  <cp:revision>142</cp:revision>
  <dcterms:created xsi:type="dcterms:W3CDTF">2021-07-11T09:27:00Z</dcterms:created>
  <dcterms:modified xsi:type="dcterms:W3CDTF">2024-12-02T16:22:34Z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0x010100E747B6F096E9BB45A8FB1507A4E7BABF</vt:lpwstr>
  </property>
</Properties>
</file>